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9" r:id="rId6"/>
    <p:sldId id="257" r:id="rId7"/>
    <p:sldId id="258" r:id="rId8"/>
    <p:sldId id="270" r:id="rId9"/>
    <p:sldId id="260" r:id="rId10"/>
    <p:sldId id="261" r:id="rId11"/>
    <p:sldId id="259" r:id="rId12"/>
    <p:sldId id="262" r:id="rId13"/>
    <p:sldId id="263" r:id="rId14"/>
    <p:sldId id="265" r:id="rId15"/>
    <p:sldId id="264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6DA53-7673-0189-BCA5-F8FF7B8477AB}" v="226" dt="2026-05-14T20:30:15.704"/>
    <p1510:client id="{4DA594E6-C9F1-EA6E-CA7F-72DF0AEAD628}" v="132" dt="2026-05-13T15:27:03.590"/>
    <p1510:client id="{E9DC4E9C-650E-9BF4-E6A2-A54419A4E0B5}" v="723" dt="2026-05-13T16:03:12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57806"/>
            <a:ext cx="9144000" cy="2387600"/>
          </a:xfrm>
        </p:spPr>
        <p:txBody>
          <a:bodyPr/>
          <a:lstStyle/>
          <a:p>
            <a:r>
              <a:rPr lang="cs-CZ"/>
              <a:t>Terénní praxe - kvarta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 descr="Obsah obrázku venku, strom, tráva, rostlina&#10;&#10;Obsah generovaný pomocí AI může být nesprávný.">
            <a:extLst>
              <a:ext uri="{FF2B5EF4-FFF2-40B4-BE49-F238E27FC236}">
                <a16:creationId xmlns:a16="http://schemas.microsoft.com/office/drawing/2014/main" id="{49CBE131-5A33-AA8F-FDD7-0310ECF4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31" r="5" b="8750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5" name="Obrázek 4" descr="Obsah obrázku infrastruktura, metro, silnice, tunel&#10;&#10;Obsah generovaný pomocí AI může být nesprávný.">
            <a:extLst>
              <a:ext uri="{FF2B5EF4-FFF2-40B4-BE49-F238E27FC236}">
                <a16:creationId xmlns:a16="http://schemas.microsoft.com/office/drawing/2014/main" id="{7DFA9AC6-384F-983A-B4B8-0DD2E160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96" r="5" b="4885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Obrázek 6" descr="Obsah obrázku venku, mrak, strom, voda&#10;&#10;Obsah generovaný pomocí AI může být nesprávný.">
            <a:extLst>
              <a:ext uri="{FF2B5EF4-FFF2-40B4-BE49-F238E27FC236}">
                <a16:creationId xmlns:a16="http://schemas.microsoft.com/office/drawing/2014/main" id="{92B48E55-41D0-DB91-4BFD-6676D1B1A5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" r="33753" b="4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Obrázek 8" descr="Obsah obrázku venku, obloha, jezero, horizont&#10;&#10;Obsah generovaný pomocí AI může být nesprávný.">
            <a:extLst>
              <a:ext uri="{FF2B5EF4-FFF2-40B4-BE49-F238E27FC236}">
                <a16:creationId xmlns:a16="http://schemas.microsoft.com/office/drawing/2014/main" id="{CCC93F57-EF78-D6B0-D3AE-88375CE6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16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Obrázek 7" descr="Obsah obrázku mrak, venku, obloha, území&#10;&#10;Obsah generovaný pomocí AI může být nesprávný.">
            <a:extLst>
              <a:ext uri="{FF2B5EF4-FFF2-40B4-BE49-F238E27FC236}">
                <a16:creationId xmlns:a16="http://schemas.microsoft.com/office/drawing/2014/main" id="{9D32A23A-E309-C676-C65F-07BEECF42C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836" r="10317" b="4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93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0149E-FD7A-0B63-038F-F4DF0F70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475683"/>
            <a:ext cx="5193748" cy="637124"/>
          </a:xfrm>
        </p:spPr>
        <p:txBody>
          <a:bodyPr>
            <a:no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Dlouhé stráně</a:t>
            </a:r>
          </a:p>
        </p:txBody>
      </p:sp>
      <p:pic>
        <p:nvPicPr>
          <p:cNvPr id="6" name="Obrázek 5" descr="Obsah obrázku oblečení, strop, osoba, žena&#10;&#10;Obsah generovaný pomocí AI může být nesprávný.">
            <a:extLst>
              <a:ext uri="{FF2B5EF4-FFF2-40B4-BE49-F238E27FC236}">
                <a16:creationId xmlns:a16="http://schemas.microsoft.com/office/drawing/2014/main" id="{20AC76E8-0940-6F94-93CC-6354D37474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715" r="15438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E9F8AB-BE39-CD73-88E7-13F527B20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8405" y="4113927"/>
            <a:ext cx="5557057" cy="18901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Jedna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z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největších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přečerpávacích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elektráren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v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Evropě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</a:p>
          <a:p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Nachází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se v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Jeseníkách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v CHKO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Jeseníky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</a:p>
          <a:p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Dokončena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v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roce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1996 </a:t>
            </a: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Využívá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dvě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vodní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nádrže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horní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dolní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Horní 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nádrž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leží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ve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výšce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asi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1350 m n. m. </a:t>
            </a:r>
          </a:p>
          <a:p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Slouží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k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výrobě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ukládání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elektrické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energie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7377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BF3C5D-7B40-78A6-EDA2-0BDC3B94E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39" r="-2" b="12074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21CCC0-A9BD-134B-05FE-D1CD4BCB7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6274" r="-2" b="12339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4E42DD-B243-78AF-6307-4714BAD9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latin typeface="+mj-lt"/>
                <a:ea typeface="+mj-ea"/>
                <a:cs typeface="+mj-cs"/>
              </a:rPr>
              <a:t>Velké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losiny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-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Ruční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papírny</a:t>
            </a:r>
            <a:endParaRPr lang="en-US" sz="4000" kern="120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D1A54-A676-338A-B532-9778E3DA1942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Ruční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papírna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Velkých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Losinách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patří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mezi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nejstarší</a:t>
            </a:r>
            <a:r>
              <a:rPr lang="en-US" sz="2000" dirty="0">
                <a:ea typeface="+mn-lt"/>
                <a:cs typeface="+mn-lt"/>
              </a:rPr>
              <a:t> v </a:t>
            </a:r>
            <a:r>
              <a:rPr lang="en-US" sz="2000" dirty="0" err="1">
                <a:ea typeface="+mn-lt"/>
                <a:cs typeface="+mn-lt"/>
              </a:rPr>
              <a:t>Evropě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Byla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založena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konci</a:t>
            </a:r>
            <a:r>
              <a:rPr lang="en-US" sz="2000" dirty="0">
                <a:ea typeface="+mn-lt"/>
                <a:cs typeface="+mn-lt"/>
              </a:rPr>
              <a:t> 16. </a:t>
            </a:r>
            <a:r>
              <a:rPr lang="en-US" sz="2000" dirty="0" err="1">
                <a:ea typeface="+mn-lt"/>
                <a:cs typeface="+mn-lt"/>
              </a:rPr>
              <a:t>století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Funguje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nepřetržitě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více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než</a:t>
            </a:r>
            <a:r>
              <a:rPr lang="en-US" sz="2000" dirty="0">
                <a:ea typeface="+mn-lt"/>
                <a:cs typeface="+mn-lt"/>
              </a:rPr>
              <a:t> 400 let a </a:t>
            </a:r>
            <a:r>
              <a:rPr lang="en-US" sz="2000" dirty="0" err="1">
                <a:ea typeface="+mn-lt"/>
                <a:cs typeface="+mn-lt"/>
              </a:rPr>
              <a:t>dodnes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vyrábí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ruční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papír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Je </a:t>
            </a:r>
            <a:r>
              <a:rPr lang="en-US" sz="2000" dirty="0" err="1">
                <a:ea typeface="+mn-lt"/>
                <a:cs typeface="+mn-lt"/>
              </a:rPr>
              <a:t>národní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kulturní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památkou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součástí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muzea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papíru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Výroba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probíhá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tradičním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postupem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bavlny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lnu</a:t>
            </a:r>
            <a:r>
              <a:rPr lang="en-US" sz="2000" dirty="0">
                <a:ea typeface="+mn-lt"/>
                <a:cs typeface="+mn-lt"/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Je </a:t>
            </a:r>
            <a:r>
              <a:rPr lang="en-US" sz="2000" dirty="0" err="1">
                <a:ea typeface="+mn-lt"/>
                <a:cs typeface="+mn-lt"/>
              </a:rPr>
              <a:t>známá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výrobou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papíru</a:t>
            </a:r>
            <a:r>
              <a:rPr lang="en-US" sz="2000" dirty="0">
                <a:ea typeface="+mn-lt"/>
                <a:cs typeface="+mn-lt"/>
              </a:rPr>
              <a:t> pro </a:t>
            </a:r>
            <a:r>
              <a:rPr lang="en-US" sz="2000" dirty="0" err="1">
                <a:ea typeface="+mn-lt"/>
                <a:cs typeface="+mn-lt"/>
              </a:rPr>
              <a:t>důležité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dokumenty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včetně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státních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listin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1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venku, mrak, obloha, území&#10;&#10;Obsah generovaný pomocí AI může být nesprávný.">
            <a:extLst>
              <a:ext uri="{FF2B5EF4-FFF2-40B4-BE49-F238E27FC236}">
                <a16:creationId xmlns:a16="http://schemas.microsoft.com/office/drawing/2014/main" id="{1E6B72E2-E739-B097-91BB-676C904E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9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30A67-1B05-BAC1-A0F8-8037CBF8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 err="1"/>
              <a:t>Velké</a:t>
            </a:r>
            <a:r>
              <a:rPr lang="en-US" sz="4000" dirty="0"/>
              <a:t> </a:t>
            </a:r>
            <a:r>
              <a:rPr lang="en-US" sz="4000" dirty="0" err="1"/>
              <a:t>losiny</a:t>
            </a:r>
            <a:r>
              <a:rPr lang="en-US" sz="4000" dirty="0"/>
              <a:t> - </a:t>
            </a:r>
            <a:r>
              <a:rPr lang="en-US" sz="4000" dirty="0" err="1"/>
              <a:t>Zámek</a:t>
            </a:r>
            <a:endParaRPr lang="en-US" sz="4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613A1A-591E-8EE9-1FD6-9785B0F7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Renesanční </a:t>
            </a:r>
            <a:r>
              <a:rPr lang="en-US" sz="2000" dirty="0" err="1">
                <a:ea typeface="+mn-lt"/>
                <a:cs typeface="+mn-lt"/>
              </a:rPr>
              <a:t>zámek</a:t>
            </a:r>
            <a:r>
              <a:rPr lang="en-US" sz="2000" dirty="0">
                <a:ea typeface="+mn-lt"/>
                <a:cs typeface="+mn-lt"/>
              </a:rPr>
              <a:t> ze 16. </a:t>
            </a:r>
            <a:r>
              <a:rPr lang="en-US" sz="2000" dirty="0" err="1">
                <a:ea typeface="+mn-lt"/>
                <a:cs typeface="+mn-lt"/>
              </a:rPr>
              <a:t>století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Patřil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rodu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Žerotínů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Známý </a:t>
            </a:r>
            <a:r>
              <a:rPr lang="en-US" sz="2000" dirty="0" err="1">
                <a:ea typeface="+mn-lt"/>
                <a:cs typeface="+mn-lt"/>
              </a:rPr>
              <a:t>čarodějnickými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procesy</a:t>
            </a:r>
            <a:r>
              <a:rPr lang="en-US" sz="2000" dirty="0">
                <a:ea typeface="+mn-lt"/>
                <a:cs typeface="+mn-lt"/>
              </a:rPr>
              <a:t> v 17. </a:t>
            </a:r>
            <a:r>
              <a:rPr lang="en-US" sz="2000" dirty="0" err="1">
                <a:ea typeface="+mn-lt"/>
                <a:cs typeface="+mn-lt"/>
              </a:rPr>
              <a:t>století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Uvnitř </a:t>
            </a:r>
            <a:r>
              <a:rPr lang="en-US" sz="2000" dirty="0" err="1">
                <a:ea typeface="+mn-lt"/>
                <a:cs typeface="+mn-lt"/>
              </a:rPr>
              <a:t>jsou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historické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interiéry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sbírky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Součástí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areálu</a:t>
            </a:r>
            <a:r>
              <a:rPr lang="en-US" sz="2000" dirty="0">
                <a:ea typeface="+mn-lt"/>
                <a:cs typeface="+mn-lt"/>
              </a:rPr>
              <a:t> je park a </a:t>
            </a:r>
            <a:r>
              <a:rPr lang="en-US" sz="2000">
                <a:ea typeface="+mn-lt"/>
                <a:cs typeface="+mn-lt"/>
              </a:rPr>
              <a:t>rybník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mrak, venku, obloha, tráva&#10;&#10;Obsah generovaný pomocí AI může být nesprávný.">
            <a:extLst>
              <a:ext uri="{FF2B5EF4-FFF2-40B4-BE49-F238E27FC236}">
                <a16:creationId xmlns:a16="http://schemas.microsoft.com/office/drawing/2014/main" id="{4F785686-A9A3-8FBB-0ED2-2FDAE36A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05" b="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ázek 4" descr="Obsah obrázku venku, strom, budova, rostlina&#10;&#10;Obsah generovaný pomocí AI může být nesprávný.">
            <a:extLst>
              <a:ext uri="{FF2B5EF4-FFF2-40B4-BE49-F238E27FC236}">
                <a16:creationId xmlns:a16="http://schemas.microsoft.com/office/drawing/2014/main" id="{4CF9F746-80AA-1347-D984-70962F8B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30330"/>
          <a:stretch>
            <a:fillRect/>
          </a:stretch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6" name="Obrázek 5" descr="Obsah obrázku venku, mrak, strom, obloha&#10;&#10;Obsah generovaný pomocí AI může být nesprávný.">
            <a:extLst>
              <a:ext uri="{FF2B5EF4-FFF2-40B4-BE49-F238E27FC236}">
                <a16:creationId xmlns:a16="http://schemas.microsoft.com/office/drawing/2014/main" id="{B26E1509-0C6C-0BDB-1FAB-F6530FCD2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30" r="2255" b="4"/>
          <a:stretch>
            <a:fillRect/>
          </a:stretch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BF0D5C-ACDD-063F-AA49-1CDE712C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cs-CZ" sz="4000"/>
              <a:t>Lázně jeseník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109DED-0CF2-7E1D-E9BD-CB4383EE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98" y="2514600"/>
            <a:ext cx="3923855" cy="36667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Známé </a:t>
            </a:r>
            <a:r>
              <a:rPr lang="en-US" sz="2000" dirty="0" err="1">
                <a:ea typeface="+mn-lt"/>
                <a:cs typeface="+mn-lt"/>
              </a:rPr>
              <a:t>lázně</a:t>
            </a:r>
            <a:r>
              <a:rPr lang="en-US" sz="2000" dirty="0">
                <a:ea typeface="+mn-lt"/>
                <a:cs typeface="+mn-lt"/>
              </a:rPr>
              <a:t> v Jeseníkách </a:t>
            </a:r>
            <a:r>
              <a:rPr lang="en-US" sz="2000" dirty="0" err="1">
                <a:ea typeface="+mn-lt"/>
                <a:cs typeface="+mn-lt"/>
              </a:rPr>
              <a:t>založené</a:t>
            </a:r>
            <a:r>
              <a:rPr lang="en-US" sz="2000" dirty="0">
                <a:ea typeface="+mn-lt"/>
                <a:cs typeface="+mn-lt"/>
              </a:rPr>
              <a:t> Vincenzem </a:t>
            </a:r>
            <a:r>
              <a:rPr lang="en-US" sz="2000" dirty="0" err="1">
                <a:ea typeface="+mn-lt"/>
                <a:cs typeface="+mn-lt"/>
              </a:rPr>
              <a:t>Priessnitzem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/>
          </a:p>
          <a:p>
            <a:r>
              <a:rPr lang="en-US" sz="2000" dirty="0" err="1">
                <a:ea typeface="+mn-lt"/>
                <a:cs typeface="+mn-lt"/>
              </a:rPr>
              <a:t>Zaměřují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hlavně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léčbu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dýchacích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cest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pohybového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aparátu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/>
          </a:p>
          <a:p>
            <a:r>
              <a:rPr lang="en-US" sz="2000" dirty="0" err="1">
                <a:ea typeface="+mn-lt"/>
                <a:cs typeface="+mn-lt"/>
              </a:rPr>
              <a:t>Proslavily</a:t>
            </a:r>
            <a:r>
              <a:rPr lang="en-US" sz="2000" dirty="0">
                <a:ea typeface="+mn-lt"/>
                <a:cs typeface="+mn-lt"/>
              </a:rPr>
              <a:t> se </a:t>
            </a:r>
            <a:r>
              <a:rPr lang="en-US" sz="2000" dirty="0" err="1">
                <a:ea typeface="+mn-lt"/>
                <a:cs typeface="+mn-lt"/>
              </a:rPr>
              <a:t>vodoléčbou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léčbou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studenou</a:t>
            </a:r>
            <a:r>
              <a:rPr lang="en-US" sz="2000" dirty="0">
                <a:ea typeface="+mn-lt"/>
                <a:cs typeface="+mn-lt"/>
              </a:rPr>
              <a:t> vodou  </a:t>
            </a:r>
            <a:endParaRPr lang="en-US" sz="2000"/>
          </a:p>
          <a:p>
            <a:r>
              <a:rPr lang="en-US" sz="2000" dirty="0" err="1">
                <a:ea typeface="+mn-lt"/>
                <a:cs typeface="+mn-lt"/>
              </a:rPr>
              <a:t>Součástí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areálu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jsou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lázeňské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domy</a:t>
            </a:r>
            <a:r>
              <a:rPr lang="en-US" sz="2000" dirty="0">
                <a:ea typeface="+mn-lt"/>
                <a:cs typeface="+mn-lt"/>
              </a:rPr>
              <a:t>, parky a </a:t>
            </a:r>
            <a:r>
              <a:rPr lang="en-US" sz="2000" dirty="0" err="1">
                <a:ea typeface="+mn-lt"/>
                <a:cs typeface="+mn-lt"/>
              </a:rPr>
              <a:t>prameny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/>
          </a:p>
          <a:p>
            <a:r>
              <a:rPr lang="en-US" sz="2000" dirty="0">
                <a:ea typeface="+mn-lt"/>
                <a:cs typeface="+mn-lt"/>
              </a:rPr>
              <a:t>Oblíbené </a:t>
            </a:r>
            <a:r>
              <a:rPr lang="en-US" sz="2000" dirty="0" err="1">
                <a:ea typeface="+mn-lt"/>
                <a:cs typeface="+mn-lt"/>
              </a:rPr>
              <a:t>místo</a:t>
            </a:r>
            <a:r>
              <a:rPr lang="en-US" sz="2000" dirty="0">
                <a:ea typeface="+mn-lt"/>
                <a:cs typeface="+mn-lt"/>
              </a:rPr>
              <a:t> pro </a:t>
            </a:r>
            <a:r>
              <a:rPr lang="en-US" sz="2000" dirty="0" err="1">
                <a:ea typeface="+mn-lt"/>
                <a:cs typeface="+mn-lt"/>
              </a:rPr>
              <a:t>léčbu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odpočinek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turistiku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endParaRPr lang="en-US" sz="1700"/>
          </a:p>
        </p:txBody>
      </p:sp>
      <p:pic>
        <p:nvPicPr>
          <p:cNvPr id="7" name="Obrázek 6" descr="Obsah obrázku venku, obloha, mrak, budova&#10;&#10;Obsah generovaný pomocí AI může být nesprávný.">
            <a:extLst>
              <a:ext uri="{FF2B5EF4-FFF2-40B4-BE49-F238E27FC236}">
                <a16:creationId xmlns:a16="http://schemas.microsoft.com/office/drawing/2014/main" id="{92789406-B1FF-C61D-44E7-3AF26BC8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255" r="1" b="7093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9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venku, obloha, příroda, les&#10;&#10;Obsah generovaný pomocí AI může být nesprávný.">
            <a:extLst>
              <a:ext uri="{FF2B5EF4-FFF2-40B4-BE49-F238E27FC236}">
                <a16:creationId xmlns:a16="http://schemas.microsoft.com/office/drawing/2014/main" id="{3242893E-3BE9-2284-9ABB-DFAA57D2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9" b="17517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970DE8-1D17-FE9D-ED06-E38B89ED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A co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závěr</a:t>
            </a:r>
            <a:r>
              <a:rPr lang="en-US" sz="4000" dirty="0"/>
              <a:t>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8456FD4-FF2A-1EB4-D185-3E6FE7B22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600648"/>
            <a:ext cx="3304091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/>
              <a:t>Celé</a:t>
            </a:r>
            <a:r>
              <a:rPr lang="en-US" sz="2400" dirty="0"/>
              <a:t> 4 </a:t>
            </a:r>
            <a:r>
              <a:rPr lang="en-US" sz="2400" dirty="0" err="1"/>
              <a:t>dny</a:t>
            </a:r>
            <a:r>
              <a:rPr lang="en-US" sz="2400" dirty="0"/>
              <a:t> </a:t>
            </a:r>
            <a:r>
              <a:rPr lang="en-US" sz="2400" dirty="0" err="1"/>
              <a:t>jsme</a:t>
            </a:r>
            <a:r>
              <a:rPr lang="en-US" sz="2400" dirty="0"/>
              <a:t> 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užili</a:t>
            </a:r>
            <a:r>
              <a:rPr lang="en-US" sz="2400" dirty="0"/>
              <a:t> </a:t>
            </a:r>
            <a:r>
              <a:rPr lang="en-US" sz="2400" dirty="0" err="1"/>
              <a:t>všichni</a:t>
            </a:r>
            <a:r>
              <a:rPr lang="en-US" sz="2400" dirty="0"/>
              <a:t> </a:t>
            </a:r>
            <a:r>
              <a:rPr lang="en-US" sz="2400" dirty="0" err="1"/>
              <a:t>společně</a:t>
            </a:r>
            <a:r>
              <a:rPr lang="en-US" sz="2400" dirty="0"/>
              <a:t> s </a:t>
            </a:r>
            <a:r>
              <a:rPr lang="en-US" sz="2400" dirty="0" err="1"/>
              <a:t>naší</a:t>
            </a:r>
            <a:r>
              <a:rPr lang="en-US" sz="2400" dirty="0"/>
              <a:t> </a:t>
            </a:r>
            <a:r>
              <a:rPr lang="en-US" sz="2400" dirty="0" err="1"/>
              <a:t>paní</a:t>
            </a:r>
            <a:r>
              <a:rPr lang="en-US" sz="2400" dirty="0"/>
              <a:t> </a:t>
            </a:r>
            <a:r>
              <a:rPr lang="en-US" sz="2400" dirty="0" err="1"/>
              <a:t>učitelkou</a:t>
            </a:r>
            <a:r>
              <a:rPr lang="en-US" sz="2400" dirty="0"/>
              <a:t> </a:t>
            </a:r>
            <a:r>
              <a:rPr lang="en-US" sz="2400" dirty="0" err="1"/>
              <a:t>třídní</a:t>
            </a:r>
            <a:r>
              <a:rPr lang="en-US" sz="2400" dirty="0"/>
              <a:t> Irenou Barvíkovou a </a:t>
            </a:r>
            <a:r>
              <a:rPr lang="en-US" sz="2400" dirty="0" err="1"/>
              <a:t>paní</a:t>
            </a:r>
            <a:r>
              <a:rPr lang="en-US" sz="2400" dirty="0"/>
              <a:t> </a:t>
            </a:r>
            <a:r>
              <a:rPr lang="en-US" sz="2400" dirty="0" err="1"/>
              <a:t>učitelkou</a:t>
            </a:r>
            <a:r>
              <a:rPr lang="en-US" sz="2400" dirty="0"/>
              <a:t> Janou Chmielovou.</a:t>
            </a:r>
          </a:p>
          <a:p>
            <a:r>
              <a:rPr lang="en-US" sz="2400" dirty="0"/>
              <a:t>Tyto </a:t>
            </a:r>
            <a:r>
              <a:rPr lang="en-US" sz="2400" dirty="0" err="1"/>
              <a:t>dny</a:t>
            </a:r>
            <a:r>
              <a:rPr lang="en-US" sz="2400" dirty="0"/>
              <a:t> se </a:t>
            </a:r>
            <a:r>
              <a:rPr lang="en-US" sz="2400" dirty="0" err="1"/>
              <a:t>nám</a:t>
            </a:r>
            <a:r>
              <a:rPr lang="en-US" sz="2400" dirty="0"/>
              <a:t> </a:t>
            </a:r>
            <a:r>
              <a:rPr lang="en-US" sz="2400" dirty="0" err="1"/>
              <a:t>všem</a:t>
            </a:r>
            <a:r>
              <a:rPr lang="en-US" sz="2400" dirty="0"/>
              <a:t> </a:t>
            </a:r>
            <a:r>
              <a:rPr lang="en-US" sz="2400" dirty="0" err="1"/>
              <a:t>uloží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celý</a:t>
            </a:r>
            <a:r>
              <a:rPr lang="en-US" sz="2400" dirty="0"/>
              <a:t> </a:t>
            </a:r>
            <a:r>
              <a:rPr lang="en-US" sz="2400" dirty="0" err="1"/>
              <a:t>život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 </a:t>
            </a:r>
            <a:r>
              <a:rPr lang="en-US" sz="2400" dirty="0" err="1"/>
              <a:t>dny</a:t>
            </a:r>
            <a:r>
              <a:rPr lang="en-US" sz="2400" dirty="0"/>
              <a:t> </a:t>
            </a:r>
            <a:r>
              <a:rPr lang="en-US" sz="2400" dirty="0" err="1"/>
              <a:t>plné</a:t>
            </a:r>
            <a:r>
              <a:rPr lang="en-US" sz="2400" dirty="0"/>
              <a:t> </a:t>
            </a:r>
            <a:r>
              <a:rPr lang="en-US" sz="2400" dirty="0" err="1"/>
              <a:t>radosti</a:t>
            </a:r>
            <a:r>
              <a:rPr lang="en-US" sz="2400" dirty="0"/>
              <a:t>, </a:t>
            </a:r>
            <a:r>
              <a:rPr lang="en-US" sz="2400" dirty="0" err="1"/>
              <a:t>zábavy</a:t>
            </a:r>
            <a:r>
              <a:rPr lang="en-US" sz="2400" dirty="0"/>
              <a:t> a </a:t>
            </a:r>
            <a:r>
              <a:rPr lang="en-US" sz="2400" dirty="0" err="1"/>
              <a:t>přátelství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3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8E3CF-0ED7-AECC-FC85-151854B7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5457"/>
            <a:ext cx="10653310" cy="5086084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/>
              <a:t>Konec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756A6F-7060-1CB0-C818-A8F0C563AB7B}"/>
              </a:ext>
            </a:extLst>
          </p:cNvPr>
          <p:cNvSpPr txBox="1"/>
          <p:nvPr/>
        </p:nvSpPr>
        <p:spPr>
          <a:xfrm>
            <a:off x="348868" y="6062969"/>
            <a:ext cx="40033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 err="1">
                <a:solidFill>
                  <a:schemeClr val="bg1"/>
                </a:solidFill>
              </a:rPr>
              <a:t>Zorn</a:t>
            </a:r>
            <a:r>
              <a:rPr lang="cs-CZ" sz="2400" dirty="0">
                <a:solidFill>
                  <a:schemeClr val="bg1"/>
                </a:solidFill>
              </a:rPr>
              <a:t>, Vrábel, Prošek, Stibor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BE180-46B8-A06F-C6D2-56F9A8A65BAE}"/>
              </a:ext>
            </a:extLst>
          </p:cNvPr>
          <p:cNvSpPr txBox="1"/>
          <p:nvPr/>
        </p:nvSpPr>
        <p:spPr>
          <a:xfrm>
            <a:off x="350344" y="4650827"/>
            <a:ext cx="2032000" cy="1024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18974-8B0D-8F46-5CBB-6963E9D7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Úvod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C48C8-3855-1065-626D-D78A61585D10}"/>
              </a:ext>
            </a:extLst>
          </p:cNvPr>
          <p:cNvSpPr txBox="1"/>
          <p:nvPr/>
        </p:nvSpPr>
        <p:spPr>
          <a:xfrm>
            <a:off x="71120" y="4785360"/>
            <a:ext cx="121208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Od 4 </a:t>
            </a:r>
            <a:r>
              <a:rPr lang="en-US" sz="2400" dirty="0" err="1">
                <a:solidFill>
                  <a:schemeClr val="bg1"/>
                </a:solidFill>
              </a:rPr>
              <a:t>až</a:t>
            </a:r>
            <a:r>
              <a:rPr lang="en-US" sz="2400" dirty="0">
                <a:solidFill>
                  <a:schemeClr val="bg1"/>
                </a:solidFill>
              </a:rPr>
              <a:t> do 7 </a:t>
            </a:r>
            <a:r>
              <a:rPr lang="en-US" sz="2400" dirty="0" err="1">
                <a:solidFill>
                  <a:schemeClr val="bg1"/>
                </a:solidFill>
              </a:rPr>
              <a:t>května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naše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třída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jela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teréní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praxi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Jesníku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kde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poznávala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zdejší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přírodu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památky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historii</a:t>
            </a:r>
            <a:r>
              <a:rPr lang="en-US" sz="2400" dirty="0">
                <a:solidFill>
                  <a:schemeClr val="bg1"/>
                </a:solidFill>
              </a:rPr>
              <a:t>. Na </a:t>
            </a:r>
            <a:r>
              <a:rPr lang="en-US" sz="2400" dirty="0" err="1">
                <a:solidFill>
                  <a:schemeClr val="bg1"/>
                </a:solidFill>
              </a:rPr>
              <a:t>teréní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praxi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jsme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navštívili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Uhlířský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vrch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Venušinu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sopku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Bruntál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Poštovní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štolu</a:t>
            </a:r>
            <a:r>
              <a:rPr lang="en-US" sz="2400" dirty="0">
                <a:solidFill>
                  <a:schemeClr val="bg1"/>
                </a:solidFill>
              </a:rPr>
              <a:t>, Kostel P.M. </a:t>
            </a:r>
            <a:r>
              <a:rPr lang="en-US" sz="2400" dirty="0" err="1">
                <a:solidFill>
                  <a:schemeClr val="bg1"/>
                </a:solidFill>
              </a:rPr>
              <a:t>pomocné</a:t>
            </a:r>
            <a:r>
              <a:rPr lang="en-US" sz="2400" dirty="0">
                <a:solidFill>
                  <a:schemeClr val="bg1"/>
                </a:solidFill>
              </a:rPr>
              <a:t>, Zlatorudné </a:t>
            </a:r>
            <a:r>
              <a:rPr lang="en-US" sz="2400" dirty="0" err="1">
                <a:solidFill>
                  <a:schemeClr val="bg1"/>
                </a:solidFill>
              </a:rPr>
              <a:t>mlýny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Rejvíz</a:t>
            </a:r>
            <a:r>
              <a:rPr lang="en-US" sz="2400" dirty="0">
                <a:solidFill>
                  <a:schemeClr val="bg1"/>
                </a:solidFill>
              </a:rPr>
              <a:t>, Dlouhé Stráně, </a:t>
            </a:r>
            <a:r>
              <a:rPr lang="en-US" sz="2400" dirty="0" err="1">
                <a:solidFill>
                  <a:schemeClr val="bg1"/>
                </a:solidFill>
              </a:rPr>
              <a:t>Velké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Losiny</a:t>
            </a:r>
            <a:r>
              <a:rPr lang="en-US" sz="2400" dirty="0">
                <a:solidFill>
                  <a:schemeClr val="bg1"/>
                </a:solidFill>
              </a:rPr>
              <a:t> a v </a:t>
            </a:r>
            <a:r>
              <a:rPr lang="en-US" sz="2400" dirty="0" err="1">
                <a:solidFill>
                  <a:schemeClr val="bg1"/>
                </a:solidFill>
              </a:rPr>
              <a:t>nich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ruční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papírny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zámek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konec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Lázně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Jeseník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2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venku, mrak, obloha, krajina&#10;&#10;Obsah generovaný pomocí AI může být nesprávný.">
            <a:extLst>
              <a:ext uri="{FF2B5EF4-FFF2-40B4-BE49-F238E27FC236}">
                <a16:creationId xmlns:a16="http://schemas.microsoft.com/office/drawing/2014/main" id="{67CF9986-1634-A8EE-65A4-62F05BCA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19" r="23975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Zástupný obsah 3" descr="Obsah obrázku obloha, venku, mrak, strom&#10;&#10;Obsah generovaný pomocí AI může být nesprávný.">
            <a:extLst>
              <a:ext uri="{FF2B5EF4-FFF2-40B4-BE49-F238E27FC236}">
                <a16:creationId xmlns:a16="http://schemas.microsoft.com/office/drawing/2014/main" id="{F3BBEBB2-D6B8-02FA-51D5-36EF382D1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97" t="14265" r="1260" b="31951"/>
          <a:stretch>
            <a:fillRect/>
          </a:stretch>
        </p:blipFill>
        <p:spPr>
          <a:xfrm>
            <a:off x="3189428" y="-57864"/>
            <a:ext cx="4921508" cy="343585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ázek 4" descr="Obsah obrázku venku, obloha, mrak, tráva&#10;&#10;Obsah generovaný pomocí AI může být nesprávný.">
            <a:extLst>
              <a:ext uri="{FF2B5EF4-FFF2-40B4-BE49-F238E27FC236}">
                <a16:creationId xmlns:a16="http://schemas.microsoft.com/office/drawing/2014/main" id="{4F9F13FE-07BF-5D00-B6EE-7F2065D8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1" t="22467" r="196" b="31571"/>
          <a:stretch>
            <a:fillRect/>
          </a:stretch>
        </p:blipFill>
        <p:spPr>
          <a:xfrm>
            <a:off x="3187398" y="3437140"/>
            <a:ext cx="4917776" cy="3423485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9EA6E-95ED-E21F-DC5B-B9B49697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latin typeface="+mj-lt"/>
                <a:ea typeface="+mj-ea"/>
                <a:cs typeface="+mj-cs"/>
              </a:rPr>
              <a:t>Uhlířský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vrch</a:t>
            </a:r>
            <a:br>
              <a:rPr lang="en-US" sz="2800" kern="1200" dirty="0"/>
            </a:b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46D21B-29ED-4695-1C08-46794BD3A389}"/>
              </a:ext>
            </a:extLst>
          </p:cNvPr>
          <p:cNvSpPr txBox="1"/>
          <p:nvPr/>
        </p:nvSpPr>
        <p:spPr>
          <a:xfrm>
            <a:off x="236899" y="2258568"/>
            <a:ext cx="2807208" cy="39227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Je </a:t>
            </a:r>
            <a:r>
              <a:rPr lang="en-US" sz="2000" dirty="0" err="1"/>
              <a:t>vyhaslá</a:t>
            </a:r>
            <a:r>
              <a:rPr lang="en-US" sz="2000" dirty="0"/>
              <a:t> </a:t>
            </a:r>
            <a:r>
              <a:rPr lang="en-US" sz="2000" dirty="0" err="1"/>
              <a:t>sopka</a:t>
            </a:r>
            <a:r>
              <a:rPr lang="en-US" sz="2000" dirty="0"/>
              <a:t> v </a:t>
            </a:r>
            <a:r>
              <a:rPr lang="en-US" sz="2000" dirty="0" err="1"/>
              <a:t>Nízkém</a:t>
            </a:r>
            <a:r>
              <a:rPr lang="en-US" sz="2000" dirty="0"/>
              <a:t> </a:t>
            </a:r>
            <a:r>
              <a:rPr lang="en-US" sz="2000" dirty="0" err="1"/>
              <a:t>Jeseníku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Byla 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před</a:t>
            </a:r>
            <a:r>
              <a:rPr lang="en-US" sz="2000" dirty="0"/>
              <a:t> 1,7 </a:t>
            </a:r>
            <a:r>
              <a:rPr lang="en-US" sz="2000" dirty="0" err="1"/>
              <a:t>až</a:t>
            </a:r>
            <a:r>
              <a:rPr lang="en-US" sz="2000" dirty="0"/>
              <a:t> 2,4 </a:t>
            </a:r>
            <a:r>
              <a:rPr lang="en-US" sz="2000" dirty="0" err="1"/>
              <a:t>miliony</a:t>
            </a:r>
            <a:r>
              <a:rPr lang="en-US" sz="2000" dirty="0"/>
              <a:t> let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Na </a:t>
            </a:r>
            <a:r>
              <a:rPr lang="en-US" sz="2000" dirty="0" err="1"/>
              <a:t>vrcholu</a:t>
            </a:r>
            <a:r>
              <a:rPr lang="en-US" sz="2000" dirty="0"/>
              <a:t> </a:t>
            </a:r>
            <a:r>
              <a:rPr lang="en-US" sz="2000" dirty="0" err="1"/>
              <a:t>stojí</a:t>
            </a:r>
            <a:r>
              <a:rPr lang="en-US" sz="2000" dirty="0"/>
              <a:t> </a:t>
            </a:r>
            <a:r>
              <a:rPr lang="en-US" sz="2000" dirty="0" err="1"/>
              <a:t>barokní</a:t>
            </a:r>
            <a:r>
              <a:rPr lang="en-US" sz="2000" dirty="0"/>
              <a:t> </a:t>
            </a:r>
            <a:r>
              <a:rPr lang="en-US" sz="2000" dirty="0" err="1"/>
              <a:t>poutní</a:t>
            </a:r>
            <a:r>
              <a:rPr lang="en-US" sz="2000" dirty="0"/>
              <a:t> </a:t>
            </a:r>
            <a:r>
              <a:rPr lang="en-US" sz="2000" dirty="0" err="1"/>
              <a:t>kostel</a:t>
            </a:r>
            <a:r>
              <a:rPr lang="en-US" sz="2000" dirty="0"/>
              <a:t> Panny Marie a </a:t>
            </a:r>
            <a:r>
              <a:rPr lang="en-US" sz="2000" dirty="0" err="1"/>
              <a:t>vede</a:t>
            </a:r>
            <a:r>
              <a:rPr lang="en-US" sz="2000" dirty="0"/>
              <a:t> k </a:t>
            </a:r>
            <a:r>
              <a:rPr lang="en-US" sz="2000" dirty="0" err="1"/>
              <a:t>němu</a:t>
            </a:r>
            <a:r>
              <a:rPr lang="en-US" sz="2000" dirty="0"/>
              <a:t> </a:t>
            </a:r>
            <a:r>
              <a:rPr lang="en-US" sz="2000" dirty="0" err="1"/>
              <a:t>lipová</a:t>
            </a:r>
            <a:r>
              <a:rPr lang="en-US" sz="2000" dirty="0"/>
              <a:t> </a:t>
            </a:r>
            <a:r>
              <a:rPr lang="en-US" sz="2000" dirty="0" err="1"/>
              <a:t>alej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5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avec, had, plaz, venku&#10;&#10;Obsah generovaný pomocí AI může být nesprávný.">
            <a:extLst>
              <a:ext uri="{FF2B5EF4-FFF2-40B4-BE49-F238E27FC236}">
                <a16:creationId xmlns:a16="http://schemas.microsoft.com/office/drawing/2014/main" id="{1B7F5721-4788-0BB6-DE2D-7D646C53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ázek 3" descr="Obsah obrázku venku, tráva, obloha, mrak&#10;&#10;Obsah generovaný pomocí AI může být nesprávný.">
            <a:extLst>
              <a:ext uri="{FF2B5EF4-FFF2-40B4-BE49-F238E27FC236}">
                <a16:creationId xmlns:a16="http://schemas.microsoft.com/office/drawing/2014/main" id="{27DA8F1A-0626-6840-5E07-F2F87B07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15" r="-2" b="-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BC6C2C-1B2B-C1AD-BB16-183138DF5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2" b="792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60C35-A2F6-36E1-1935-45657A15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latin typeface="+mj-lt"/>
                <a:ea typeface="+mj-ea"/>
                <a:cs typeface="+mj-cs"/>
              </a:rPr>
              <a:t>Venušina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 </a:t>
            </a:r>
            <a:br>
              <a:rPr lang="en-US" sz="4000" dirty="0"/>
            </a:br>
            <a:r>
              <a:rPr lang="en-US" sz="4000" kern="1200" dirty="0">
                <a:latin typeface="+mj-lt"/>
                <a:ea typeface="+mj-ea"/>
                <a:cs typeface="+mj-cs"/>
              </a:rPr>
              <a:t>sopka</a:t>
            </a:r>
            <a:endParaRPr lang="en-US" sz="4000" kern="1200" dirty="0">
              <a:latin typeface="+mj-lt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C2BE4-A03B-5431-9322-18F795A09873}"/>
              </a:ext>
            </a:extLst>
          </p:cNvPr>
          <p:cNvSpPr txBox="1"/>
          <p:nvPr/>
        </p:nvSpPr>
        <p:spPr>
          <a:xfrm>
            <a:off x="265574" y="2469725"/>
            <a:ext cx="3412003" cy="39227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Nachází</a:t>
            </a:r>
            <a:r>
              <a:rPr lang="en-US" sz="2000" dirty="0"/>
              <a:t> se v </a:t>
            </a:r>
            <a:r>
              <a:rPr lang="en-US" sz="2000" dirty="0" err="1"/>
              <a:t>Obci</a:t>
            </a:r>
            <a:r>
              <a:rPr lang="en-US" sz="2000" dirty="0"/>
              <a:t> </a:t>
            </a:r>
            <a:r>
              <a:rPr lang="en-US" sz="2000" dirty="0" err="1"/>
              <a:t>Mezina</a:t>
            </a:r>
            <a:r>
              <a:rPr lang="en-US" sz="2000" dirty="0"/>
              <a:t> ( </a:t>
            </a:r>
            <a:r>
              <a:rPr lang="en-US" sz="2000" dirty="0" err="1"/>
              <a:t>Nízký</a:t>
            </a:r>
            <a:r>
              <a:rPr lang="en-US" sz="2000" dirty="0"/>
              <a:t> </a:t>
            </a:r>
            <a:r>
              <a:rPr lang="en-US" sz="2000" dirty="0" err="1"/>
              <a:t>Jeseník</a:t>
            </a:r>
            <a:r>
              <a:rPr lang="en-US" sz="2000" dirty="0"/>
              <a:t> 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Patří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nejmladší</a:t>
            </a:r>
            <a:r>
              <a:rPr lang="en-US" sz="2000" dirty="0"/>
              <a:t> </a:t>
            </a:r>
            <a:r>
              <a:rPr lang="en-US" sz="2000" dirty="0" err="1"/>
              <a:t>sopky</a:t>
            </a:r>
            <a:r>
              <a:rPr lang="en-US" sz="2000" dirty="0"/>
              <a:t> v </a:t>
            </a:r>
            <a:r>
              <a:rPr lang="en-US" sz="2000" dirty="0" err="1"/>
              <a:t>České</a:t>
            </a:r>
            <a:r>
              <a:rPr lang="en-US" sz="2000" dirty="0"/>
              <a:t> </a:t>
            </a:r>
            <a:r>
              <a:rPr lang="en-US" sz="2000" dirty="0" err="1"/>
              <a:t>republice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Vznikla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před</a:t>
            </a:r>
            <a:r>
              <a:rPr lang="en-US" sz="2000" dirty="0"/>
              <a:t> 1,75 </a:t>
            </a:r>
            <a:r>
              <a:rPr lang="en-US" sz="2000" dirty="0" err="1"/>
              <a:t>milionu</a:t>
            </a:r>
            <a:r>
              <a:rPr lang="en-US" sz="2000" dirty="0"/>
              <a:t> let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Okolí </a:t>
            </a:r>
            <a:r>
              <a:rPr lang="en-US" sz="2000" dirty="0" err="1"/>
              <a:t>tvoří</a:t>
            </a:r>
            <a:r>
              <a:rPr lang="en-US" sz="2000" dirty="0"/>
              <a:t> </a:t>
            </a:r>
            <a:r>
              <a:rPr lang="en-US" sz="2000" dirty="0" err="1"/>
              <a:t>hlavně</a:t>
            </a:r>
            <a:r>
              <a:rPr lang="en-US" sz="2000" dirty="0"/>
              <a:t> </a:t>
            </a:r>
            <a:r>
              <a:rPr lang="en-US" sz="2000" dirty="0" err="1"/>
              <a:t>čedič</a:t>
            </a:r>
            <a:r>
              <a:rPr lang="en-US" sz="2000" dirty="0"/>
              <a:t> a </a:t>
            </a:r>
            <a:r>
              <a:rPr lang="en-US" sz="2000" dirty="0" err="1"/>
              <a:t>vulkanické</a:t>
            </a:r>
            <a:r>
              <a:rPr lang="en-US" sz="2000" dirty="0"/>
              <a:t> </a:t>
            </a:r>
            <a:r>
              <a:rPr lang="en-US" sz="2000" dirty="0" err="1"/>
              <a:t>usazeniny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Dnes je </a:t>
            </a:r>
            <a:r>
              <a:rPr lang="en-US" sz="2000" dirty="0" err="1"/>
              <a:t>Venušina</a:t>
            </a:r>
            <a:r>
              <a:rPr lang="en-US" sz="2000" dirty="0"/>
              <a:t> </a:t>
            </a:r>
            <a:r>
              <a:rPr lang="en-US" sz="2000" dirty="0" err="1"/>
              <a:t>sopka</a:t>
            </a:r>
            <a:r>
              <a:rPr lang="en-US" sz="2000" dirty="0"/>
              <a:t> </a:t>
            </a:r>
            <a:r>
              <a:rPr lang="en-US" sz="2000" dirty="0" err="1"/>
              <a:t>chráněnou</a:t>
            </a:r>
            <a:r>
              <a:rPr lang="en-US" sz="2000" dirty="0"/>
              <a:t> </a:t>
            </a:r>
            <a:r>
              <a:rPr lang="en-US" sz="2000" dirty="0" err="1"/>
              <a:t>přírodní</a:t>
            </a:r>
            <a:r>
              <a:rPr lang="en-US" sz="2000" dirty="0"/>
              <a:t> </a:t>
            </a:r>
            <a:r>
              <a:rPr lang="en-US" sz="2000" dirty="0" err="1"/>
              <a:t>památkou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50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100E6-CE96-33EA-B5CA-154BE35B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5" r="15762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0D208-C99E-F0B6-13B1-5BB74ECA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4000" err="1"/>
              <a:t>Bruntál</a:t>
            </a:r>
            <a:endParaRPr lang="en-US" sz="4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D094EF-E877-A05B-1AAE-BFE6AEB8C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/>
              <a:t>Založeno</a:t>
            </a:r>
            <a:r>
              <a:rPr lang="en-US" sz="2000" dirty="0"/>
              <a:t> </a:t>
            </a:r>
            <a:r>
              <a:rPr lang="en-US" sz="2000" dirty="0" err="1"/>
              <a:t>kolem</a:t>
            </a:r>
            <a:r>
              <a:rPr lang="en-US" sz="2000" dirty="0"/>
              <a:t> </a:t>
            </a:r>
            <a:r>
              <a:rPr lang="en-US" sz="2000" dirty="0" err="1"/>
              <a:t>roku</a:t>
            </a:r>
            <a:r>
              <a:rPr lang="en-US" sz="2000" dirty="0"/>
              <a:t> 1210 (</a:t>
            </a:r>
            <a:r>
              <a:rPr lang="en-US" sz="2000" dirty="0" err="1"/>
              <a:t>jedno</a:t>
            </a:r>
            <a:r>
              <a:rPr lang="en-US" sz="2000" dirty="0"/>
              <a:t> z </a:t>
            </a:r>
            <a:r>
              <a:rPr lang="en-US" sz="2000" dirty="0" err="1"/>
              <a:t>nejstarších</a:t>
            </a:r>
            <a:r>
              <a:rPr lang="en-US" sz="2000" dirty="0"/>
              <a:t> </a:t>
            </a:r>
            <a:r>
              <a:rPr lang="en-US" sz="2000" dirty="0" err="1"/>
              <a:t>měst</a:t>
            </a:r>
            <a:r>
              <a:rPr lang="en-US" sz="2000" dirty="0"/>
              <a:t> v ČR)</a:t>
            </a:r>
          </a:p>
          <a:p>
            <a:r>
              <a:rPr lang="en-US" sz="2000" dirty="0" err="1"/>
              <a:t>Historie</a:t>
            </a:r>
            <a:r>
              <a:rPr lang="en-US" sz="2000" dirty="0"/>
              <a:t>: </a:t>
            </a:r>
            <a:r>
              <a:rPr lang="en-US" sz="2000" dirty="0" err="1"/>
              <a:t>těžba</a:t>
            </a:r>
            <a:r>
              <a:rPr lang="en-US" sz="2000" dirty="0"/>
              <a:t> </a:t>
            </a:r>
            <a:r>
              <a:rPr lang="en-US" sz="2000" dirty="0" err="1"/>
              <a:t>zlata</a:t>
            </a:r>
            <a:r>
              <a:rPr lang="en-US" sz="2000" dirty="0"/>
              <a:t> a </a:t>
            </a:r>
            <a:r>
              <a:rPr lang="en-US" sz="2000" dirty="0" err="1"/>
              <a:t>stříbra</a:t>
            </a:r>
          </a:p>
          <a:p>
            <a:r>
              <a:rPr lang="en-US" sz="2000" dirty="0" err="1"/>
              <a:t>Dominanta</a:t>
            </a:r>
            <a:r>
              <a:rPr lang="en-US" sz="2000" dirty="0"/>
              <a:t>: </a:t>
            </a:r>
            <a:r>
              <a:rPr lang="en-US" sz="2000" dirty="0" err="1"/>
              <a:t>zámek</a:t>
            </a:r>
            <a:r>
              <a:rPr lang="en-US" sz="2000" dirty="0"/>
              <a:t> </a:t>
            </a:r>
            <a:r>
              <a:rPr lang="en-US" sz="2000" dirty="0" err="1"/>
              <a:t>Bruntál</a:t>
            </a:r>
          </a:p>
          <a:p>
            <a:r>
              <a:rPr lang="en-US" sz="2000" dirty="0" err="1"/>
              <a:t>Přibližně</a:t>
            </a:r>
            <a:r>
              <a:rPr lang="en-US" sz="2000" dirty="0"/>
              <a:t> 15 </a:t>
            </a:r>
            <a:r>
              <a:rPr lang="en-US" sz="2000" dirty="0" err="1"/>
              <a:t>tisíc</a:t>
            </a:r>
            <a:r>
              <a:rPr lang="en-US" sz="2000" dirty="0"/>
              <a:t> </a:t>
            </a:r>
            <a:r>
              <a:rPr lang="en-US" sz="2000" dirty="0" err="1"/>
              <a:t>obyvatel</a:t>
            </a:r>
          </a:p>
          <a:p>
            <a:r>
              <a:rPr lang="en-US" sz="2000" dirty="0"/>
              <a:t>Turistika: </a:t>
            </a:r>
            <a:r>
              <a:rPr lang="en-US" sz="2000" dirty="0" err="1"/>
              <a:t>Slezská</a:t>
            </a:r>
            <a:r>
              <a:rPr lang="en-US" sz="2000" dirty="0"/>
              <a:t> </a:t>
            </a:r>
            <a:r>
              <a:rPr lang="en-US" sz="2000" dirty="0" err="1"/>
              <a:t>Harta</a:t>
            </a:r>
            <a:r>
              <a:rPr lang="en-US" sz="2000" dirty="0"/>
              <a:t>, </a:t>
            </a:r>
            <a:r>
              <a:rPr lang="en-US" sz="2000" dirty="0" err="1"/>
              <a:t>Jeseníky</a:t>
            </a:r>
          </a:p>
          <a:p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historické</a:t>
            </a:r>
            <a:r>
              <a:rPr lang="en-US" sz="2000" dirty="0"/>
              <a:t> centrum s </a:t>
            </a:r>
            <a:r>
              <a:rPr lang="en-US" sz="2000" dirty="0" err="1"/>
              <a:t>památkami</a:t>
            </a:r>
            <a:endParaRPr lang="en-US" sz="200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52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jeskyně, venku&#10;&#10;Obsah generovaný pomocí AI může být nesprávný.">
            <a:extLst>
              <a:ext uri="{FF2B5EF4-FFF2-40B4-BE49-F238E27FC236}">
                <a16:creationId xmlns:a16="http://schemas.microsoft.com/office/drawing/2014/main" id="{1DA11131-4DD2-1A68-6DE8-77DF5E52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46" r="-5" b="5427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4" name="Zástupný obsah 3" descr="Obsah obrázku jeskyně, příroda, území&#10;&#10;Obsah generovaný pomocí AI může být nesprávný.">
            <a:extLst>
              <a:ext uri="{FF2B5EF4-FFF2-40B4-BE49-F238E27FC236}">
                <a16:creationId xmlns:a16="http://schemas.microsoft.com/office/drawing/2014/main" id="{CCCCBD3C-2ED6-B107-1C53-D596EC61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71" r="5" b="1010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6" name="Obrázek 5" descr="Obsah obrázku venku, rostlina, strom, budova&#10;&#10;Obsah generovaný pomocí AI může být nesprávný.">
            <a:extLst>
              <a:ext uri="{FF2B5EF4-FFF2-40B4-BE49-F238E27FC236}">
                <a16:creationId xmlns:a16="http://schemas.microsoft.com/office/drawing/2014/main" id="{1E63EF43-E83E-C4CE-78ED-1E4532E474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16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Obrázek 7" descr="Obsah obrázku jeskyně, příroda, území&#10;&#10;Obsah generovaný pomocí AI může být nesprávný.">
            <a:extLst>
              <a:ext uri="{FF2B5EF4-FFF2-40B4-BE49-F238E27FC236}">
                <a16:creationId xmlns:a16="http://schemas.microsoft.com/office/drawing/2014/main" id="{DC6BF558-0223-5800-E506-70AAFAEF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87" b="9329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Obrázek 4" descr="Obsah obrázku příroda, jeskyně&#10;&#10;Obsah generovaný pomocí AI může být nesprávný.">
            <a:extLst>
              <a:ext uri="{FF2B5EF4-FFF2-40B4-BE49-F238E27FC236}">
                <a16:creationId xmlns:a16="http://schemas.microsoft.com/office/drawing/2014/main" id="{73CC0300-B67A-B291-C067-A38653E3E9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100" r="-1" b="17269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B5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9738AD-663C-3F5B-ABA0-25C9D1F9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rgbClr val="FFFFFF"/>
                </a:solidFill>
              </a:rPr>
              <a:t>Poštovní štola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6D32D1-61D2-FAD6-0E3B-A4FBA1FA9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669" y="4510585"/>
            <a:ext cx="5358589" cy="21998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Poštovní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štola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je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historická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důlní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štola</a:t>
            </a:r>
            <a:endParaRPr lang="en-US" sz="185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Sloužila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hlavně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k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těžbě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nerostů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a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odvodnění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dolu</a:t>
            </a:r>
            <a:endParaRPr lang="en-US" sz="185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Štoly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se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razily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do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svahu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nebo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kopce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, aby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byl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snadný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přístup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pod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zem</a:t>
            </a:r>
            <a:endParaRPr lang="en-US" sz="1850">
              <a:solidFill>
                <a:srgbClr val="FFFFFF"/>
              </a:solidFill>
            </a:endParaRPr>
          </a:p>
          <a:p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Název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„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Poštovní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“ je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vlastní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jméno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konkrétní</a:t>
            </a:r>
            <a:r>
              <a:rPr lang="en-US" sz="185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FFFF"/>
                </a:solidFill>
                <a:ea typeface="+mn-lt"/>
                <a:cs typeface="+mn-lt"/>
              </a:rPr>
              <a:t>štoly</a:t>
            </a:r>
            <a:endParaRPr lang="en-US" sz="18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3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1EF8C8-A704-1AF9-29D8-77CCDEDA8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655" b="18871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5" name="Freeform: Shape 27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29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6A22BA-32B5-93E2-6B29-239CFAB54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Kostel P . Marie </a:t>
            </a:r>
            <a:r>
              <a:rPr lang="en-US" sz="4000" dirty="0" err="1"/>
              <a:t>pomocné</a:t>
            </a:r>
            <a:endParaRPr lang="en-US" sz="40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94C9F-865C-E673-DC9A-D2F5EAD67127}"/>
              </a:ext>
            </a:extLst>
          </p:cNvPr>
          <p:cNvSpPr txBox="1"/>
          <p:nvPr/>
        </p:nvSpPr>
        <p:spPr>
          <a:xfrm>
            <a:off x="229967" y="2718054"/>
            <a:ext cx="3585713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Původní</a:t>
            </a:r>
            <a:r>
              <a:rPr lang="en-US" sz="2000" dirty="0"/>
              <a:t> </a:t>
            </a:r>
            <a:r>
              <a:rPr lang="en-US" sz="2000" dirty="0" err="1"/>
              <a:t>kaple</a:t>
            </a:r>
            <a:r>
              <a:rPr lang="en-US" sz="2000" dirty="0"/>
              <a:t> </a:t>
            </a:r>
            <a:r>
              <a:rPr lang="en-US" sz="2000" dirty="0" err="1"/>
              <a:t>vznikla</a:t>
            </a:r>
            <a:r>
              <a:rPr lang="en-US" sz="2000" dirty="0"/>
              <a:t> v 17. </a:t>
            </a:r>
            <a:r>
              <a:rPr lang="en-US" sz="2000" dirty="0" err="1"/>
              <a:t>století</a:t>
            </a:r>
            <a:r>
              <a:rPr lang="en-US" sz="2000" dirty="0"/>
              <a:t> 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Spojený s </a:t>
            </a:r>
            <a:r>
              <a:rPr lang="en-US" sz="2000" dirty="0" err="1"/>
              <a:t>legendou</a:t>
            </a:r>
            <a:r>
              <a:rPr lang="en-US" sz="2000" dirty="0"/>
              <a:t> o </a:t>
            </a:r>
            <a:r>
              <a:rPr lang="en-US" sz="2000" dirty="0" err="1"/>
              <a:t>zázračném</a:t>
            </a:r>
            <a:r>
              <a:rPr lang="en-US" sz="2000" dirty="0"/>
              <a:t> </a:t>
            </a:r>
            <a:r>
              <a:rPr lang="en-US" sz="2000" dirty="0" err="1"/>
              <a:t>uzdravení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Barokní</a:t>
            </a:r>
            <a:r>
              <a:rPr lang="en-US" sz="2000" dirty="0"/>
              <a:t> </a:t>
            </a:r>
            <a:r>
              <a:rPr lang="en-US" sz="2000" dirty="0" err="1"/>
              <a:t>styl</a:t>
            </a:r>
            <a:r>
              <a:rPr lang="en-US" sz="2000" dirty="0"/>
              <a:t>, </a:t>
            </a:r>
            <a:r>
              <a:rPr lang="en-US" sz="2000" dirty="0" err="1"/>
              <a:t>dnešní</a:t>
            </a:r>
            <a:r>
              <a:rPr lang="en-US" sz="2000" dirty="0"/>
              <a:t> </a:t>
            </a:r>
            <a:r>
              <a:rPr lang="en-US" sz="2000" dirty="0" err="1"/>
              <a:t>podoba</a:t>
            </a:r>
            <a:r>
              <a:rPr lang="en-US" sz="2000" dirty="0"/>
              <a:t> </a:t>
            </a:r>
            <a:r>
              <a:rPr lang="en-US" sz="2000" dirty="0" err="1"/>
              <a:t>hlavně</a:t>
            </a:r>
            <a:r>
              <a:rPr lang="en-US" sz="2000" dirty="0"/>
              <a:t> z 18. </a:t>
            </a:r>
            <a:r>
              <a:rPr lang="en-US" sz="2000" dirty="0" err="1"/>
              <a:t>století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 </a:t>
            </a:r>
            <a:r>
              <a:rPr lang="en-US" sz="2000" dirty="0" err="1"/>
              <a:t>válce</a:t>
            </a:r>
            <a:r>
              <a:rPr lang="en-US" sz="2000" dirty="0"/>
              <a:t> a za </a:t>
            </a:r>
            <a:r>
              <a:rPr lang="en-US" sz="2000" dirty="0" err="1"/>
              <a:t>komunismu</a:t>
            </a:r>
            <a:r>
              <a:rPr lang="en-US" sz="2000" dirty="0"/>
              <a:t> </a:t>
            </a:r>
            <a:r>
              <a:rPr lang="en-US" sz="2000" dirty="0" err="1"/>
              <a:t>chátral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 </a:t>
            </a:r>
            <a:r>
              <a:rPr lang="en-US" sz="2000" dirty="0" err="1"/>
              <a:t>roce</a:t>
            </a:r>
            <a:r>
              <a:rPr lang="en-US" sz="2000" dirty="0"/>
              <a:t> 1989 </a:t>
            </a:r>
            <a:r>
              <a:rPr lang="en-US" sz="2000" dirty="0" err="1"/>
              <a:t>obnoven</a:t>
            </a:r>
            <a:r>
              <a:rPr lang="en-US" sz="2000" dirty="0"/>
              <a:t> </a:t>
            </a:r>
            <a:r>
              <a:rPr lang="en-US" sz="2000" dirty="0" err="1"/>
              <a:t>poutníky</a:t>
            </a:r>
            <a:r>
              <a:rPr lang="en-US" sz="2000" dirty="0"/>
              <a:t> a </a:t>
            </a:r>
            <a:r>
              <a:rPr lang="en-US" sz="2000" dirty="0" err="1"/>
              <a:t>dobrovolníky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Každoročně</a:t>
            </a:r>
            <a:r>
              <a:rPr lang="en-US" sz="2000" dirty="0"/>
              <a:t> se </a:t>
            </a:r>
            <a:r>
              <a:rPr lang="en-US" sz="2000" dirty="0" err="1"/>
              <a:t>zde</a:t>
            </a:r>
            <a:r>
              <a:rPr lang="en-US" sz="2000" dirty="0"/>
              <a:t> </a:t>
            </a:r>
            <a:r>
              <a:rPr lang="en-US" sz="2000" dirty="0" err="1"/>
              <a:t>konají</a:t>
            </a:r>
            <a:r>
              <a:rPr lang="en-US" sz="2000" dirty="0"/>
              <a:t> </a:t>
            </a:r>
            <a:r>
              <a:rPr lang="en-US" sz="2000" dirty="0" err="1"/>
              <a:t>poutě</a:t>
            </a:r>
            <a:r>
              <a:rPr lang="en-US" sz="2000" dirty="0"/>
              <a:t> a </a:t>
            </a:r>
            <a:r>
              <a:rPr lang="en-US" sz="2000" dirty="0" err="1"/>
              <a:t>mše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505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Nosník, budova, stavební dříví&#10;&#10;Obsah generovaný pomocí AI může být nesprávný.">
            <a:extLst>
              <a:ext uri="{FF2B5EF4-FFF2-40B4-BE49-F238E27FC236}">
                <a16:creationId xmlns:a16="http://schemas.microsoft.com/office/drawing/2014/main" id="{D3BE20A9-BC24-08A6-8696-8FA2C70D1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35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Zástupný obsah 3" descr="Obsah obrázku venku, mrak, obloha, krajina&#10;&#10;Obsah generovaný pomocí AI může být nesprávný.">
            <a:extLst>
              <a:ext uri="{FF2B5EF4-FFF2-40B4-BE49-F238E27FC236}">
                <a16:creationId xmlns:a16="http://schemas.microsoft.com/office/drawing/2014/main" id="{866EA413-5B62-B756-BD65-AF101FA3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8" r="33750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2DD89-E2A4-8B1D-46CA-E3B0F799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Zlatorudné</a:t>
            </a:r>
            <a:r>
              <a:rPr lang="en-US" sz="4000" dirty="0"/>
              <a:t> </a:t>
            </a:r>
            <a:r>
              <a:rPr lang="en-US" sz="4000" dirty="0" err="1"/>
              <a:t>mlýny</a:t>
            </a:r>
            <a:endParaRPr lang="en-US" sz="4000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6249EC59-BFDA-EE03-D234-8F1C848F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18" y="2258171"/>
            <a:ext cx="3305544" cy="39187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ea typeface="+mn-lt"/>
                <a:cs typeface="+mn-lt"/>
              </a:rPr>
              <a:t>Areál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ukazuje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středověké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zpracování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zlata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Nachází</a:t>
            </a:r>
            <a:r>
              <a:rPr lang="en-US" sz="2000" dirty="0">
                <a:ea typeface="+mn-lt"/>
                <a:cs typeface="+mn-lt"/>
              </a:rPr>
              <a:t> se u </a:t>
            </a:r>
            <a:r>
              <a:rPr lang="en-US" sz="2000" dirty="0" err="1">
                <a:ea typeface="+mn-lt"/>
                <a:cs typeface="+mn-lt"/>
              </a:rPr>
              <a:t>Zlatých</a:t>
            </a:r>
            <a:r>
              <a:rPr lang="en-US" sz="2000" dirty="0">
                <a:ea typeface="+mn-lt"/>
                <a:cs typeface="+mn-lt"/>
              </a:rPr>
              <a:t> Hor v </a:t>
            </a:r>
            <a:r>
              <a:rPr lang="en-US" sz="2000" dirty="0" err="1">
                <a:ea typeface="+mn-lt"/>
                <a:cs typeface="+mn-lt"/>
              </a:rPr>
              <a:t>Jeseníkách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Fungují </a:t>
            </a:r>
            <a:r>
              <a:rPr lang="en-US" sz="2000" dirty="0" err="1">
                <a:ea typeface="+mn-lt"/>
                <a:cs typeface="+mn-lt"/>
              </a:rPr>
              <a:t>zde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replika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vodního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mlýna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stoupy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Ukázky </a:t>
            </a:r>
            <a:r>
              <a:rPr lang="en-US" sz="2000" dirty="0" err="1">
                <a:ea typeface="+mn-lt"/>
                <a:cs typeface="+mn-lt"/>
              </a:rPr>
              <a:t>rýžování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zlata</a:t>
            </a:r>
            <a:r>
              <a:rPr lang="en-US" sz="2000" dirty="0">
                <a:ea typeface="+mn-lt"/>
                <a:cs typeface="+mn-lt"/>
              </a:rPr>
              <a:t> pro </a:t>
            </a:r>
            <a:r>
              <a:rPr lang="en-US" sz="2000" dirty="0" err="1">
                <a:ea typeface="+mn-lt"/>
                <a:cs typeface="+mn-lt"/>
              </a:rPr>
              <a:t>návštěvníky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Součást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naučné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stezky</a:t>
            </a:r>
            <a:r>
              <a:rPr lang="en-US" sz="2000" dirty="0">
                <a:ea typeface="+mn-lt"/>
                <a:cs typeface="+mn-lt"/>
              </a:rPr>
              <a:t> o </a:t>
            </a:r>
            <a:r>
              <a:rPr lang="en-US" sz="2000" dirty="0" err="1">
                <a:ea typeface="+mn-lt"/>
                <a:cs typeface="+mn-lt"/>
              </a:rPr>
              <a:t>těžbě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zlata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V </a:t>
            </a:r>
            <a:r>
              <a:rPr lang="en-US" sz="2000" dirty="0" err="1">
                <a:ea typeface="+mn-lt"/>
                <a:cs typeface="+mn-lt"/>
              </a:rPr>
              <a:t>okolí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jsou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pozůstatky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starých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dolů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štol</a:t>
            </a:r>
            <a:endParaRPr lang="en-US" sz="2000" dirty="0" err="1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23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venku, rostlina, obloha, dřevěné&#10;&#10;Obsah generovaný pomocí AI může být nesprávný.">
            <a:extLst>
              <a:ext uri="{FF2B5EF4-FFF2-40B4-BE49-F238E27FC236}">
                <a16:creationId xmlns:a16="http://schemas.microsoft.com/office/drawing/2014/main" id="{FF98C75C-7152-64E8-A000-6306B2033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7" r="460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Obrázek 6" descr="Obsah obrázku venku, strom, obloha, voda&#10;&#10;Obsah generovaný pomocí AI může být nesprávný.">
            <a:extLst>
              <a:ext uri="{FF2B5EF4-FFF2-40B4-BE49-F238E27FC236}">
                <a16:creationId xmlns:a16="http://schemas.microsoft.com/office/drawing/2014/main" id="{7EBDC66D-7FDE-A343-DDB0-65112F14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99" r="-2" b="2614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7" name="Obrázek 16" descr="Obsah obrázku venku, obloha, mrak, rostlina&#10;&#10;Obsah generovaný pomocí AI může být nesprávný.">
            <a:extLst>
              <a:ext uri="{FF2B5EF4-FFF2-40B4-BE49-F238E27FC236}">
                <a16:creationId xmlns:a16="http://schemas.microsoft.com/office/drawing/2014/main" id="{8B3F5968-44F4-B2E0-7868-229453E015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316" r="-2" b="28888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9" name="Freeform: Shape 5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44E04-0D83-5C9F-17C0-7B31704B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Rejvíz</a:t>
            </a:r>
            <a:endParaRPr lang="en-US" sz="28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21EB9EE-6196-10B7-1052-963BB2FEC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18" y="2258568"/>
            <a:ext cx="3151673" cy="39227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ea typeface="+mn-lt"/>
                <a:cs typeface="+mn-lt"/>
              </a:rPr>
              <a:t>Horská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osada</a:t>
            </a:r>
            <a:r>
              <a:rPr lang="en-US" sz="2000" dirty="0">
                <a:ea typeface="+mn-lt"/>
                <a:cs typeface="+mn-lt"/>
              </a:rPr>
              <a:t> v </a:t>
            </a:r>
            <a:r>
              <a:rPr lang="en-US" sz="2000" dirty="0" err="1">
                <a:ea typeface="+mn-lt"/>
                <a:cs typeface="+mn-lt"/>
              </a:rPr>
              <a:t>Jeseníkách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Nejvýše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položené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sídlo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Slezsku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Známá </a:t>
            </a:r>
            <a:r>
              <a:rPr lang="en-US" sz="2000" dirty="0" err="1">
                <a:ea typeface="+mn-lt"/>
                <a:cs typeface="+mn-lt"/>
              </a:rPr>
              <a:t>hlavně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rašeliništi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dirty="0" err="1">
                <a:ea typeface="+mn-lt"/>
                <a:cs typeface="+mn-lt"/>
              </a:rPr>
              <a:t>Velkým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mechovým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jezírkem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Vede </a:t>
            </a:r>
            <a:r>
              <a:rPr lang="en-US" sz="2000" dirty="0" err="1">
                <a:ea typeface="+mn-lt"/>
                <a:cs typeface="+mn-lt"/>
              </a:rPr>
              <a:t>sem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naučná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stezka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přes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rašeliniště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Typické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jsou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staré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dřevěné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horské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chalupy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Nachází</a:t>
            </a:r>
            <a:r>
              <a:rPr lang="en-US" sz="2000" dirty="0">
                <a:ea typeface="+mn-lt"/>
                <a:cs typeface="+mn-lt"/>
              </a:rPr>
              <a:t> se v CHKO </a:t>
            </a:r>
            <a:r>
              <a:rPr lang="en-US" sz="2000" dirty="0" err="1">
                <a:ea typeface="+mn-lt"/>
                <a:cs typeface="+mn-lt"/>
              </a:rPr>
              <a:t>Jeseníky</a:t>
            </a:r>
            <a:endParaRPr lang="en-US" sz="2000" dirty="0" err="1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354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ba3ae5-6319-492c-9ca2-f5e228c192eb" xsi:nil="true"/>
    <lcf76f155ced4ddcb4097134ff3c332f xmlns="e2d7956a-c7e5-450d-97f8-6abd51181f6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C0AAFEDB3827469B0A94243D23D9AB" ma:contentTypeVersion="11" ma:contentTypeDescription="Create a new document." ma:contentTypeScope="" ma:versionID="5804b62f2cc305a6a52703a94e9f385c">
  <xsd:schema xmlns:xsd="http://www.w3.org/2001/XMLSchema" xmlns:xs="http://www.w3.org/2001/XMLSchema" xmlns:p="http://schemas.microsoft.com/office/2006/metadata/properties" xmlns:ns2="e2d7956a-c7e5-450d-97f8-6abd51181f6e" xmlns:ns3="44ba3ae5-6319-492c-9ca2-f5e228c192eb" targetNamespace="http://schemas.microsoft.com/office/2006/metadata/properties" ma:root="true" ma:fieldsID="44eec4028c2b3ba33895b39efc2c221c" ns2:_="" ns3:_="">
    <xsd:import namespace="e2d7956a-c7e5-450d-97f8-6abd51181f6e"/>
    <xsd:import namespace="44ba3ae5-6319-492c-9ca2-f5e228c19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7956a-c7e5-450d-97f8-6abd51181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96ea3ad-3290-42c9-8bd3-571519ccf0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a3ae5-6319-492c-9ca2-f5e228c192e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03f301c7-ffc7-4e22-8e91-f1d0e2c2cc52}" ma:internalName="TaxCatchAll" ma:showField="CatchAllData" ma:web="44ba3ae5-6319-492c-9ca2-f5e228c192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AF2B79-AD3E-49B6-A3D1-DB77DF76B3C2}">
  <ds:schemaRefs>
    <ds:schemaRef ds:uri="http://schemas.microsoft.com/office/2006/metadata/properties"/>
    <ds:schemaRef ds:uri="http://schemas.microsoft.com/office/infopath/2007/PartnerControls"/>
    <ds:schemaRef ds:uri="44ba3ae5-6319-492c-9ca2-f5e228c192eb"/>
    <ds:schemaRef ds:uri="e2d7956a-c7e5-450d-97f8-6abd51181f6e"/>
  </ds:schemaRefs>
</ds:datastoreItem>
</file>

<file path=customXml/itemProps2.xml><?xml version="1.0" encoding="utf-8"?>
<ds:datastoreItem xmlns:ds="http://schemas.openxmlformats.org/officeDocument/2006/customXml" ds:itemID="{16D9CEB4-D014-4969-85F1-FA5C1CC91C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40308C-B22D-4B88-9C4E-B1EB286100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d7956a-c7e5-450d-97f8-6abd51181f6e"/>
    <ds:schemaRef ds:uri="44ba3ae5-6319-492c-9ca2-f5e228c192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Motiv systému Office</vt:lpstr>
      <vt:lpstr>Terénní praxe - kvarta</vt:lpstr>
      <vt:lpstr>Úvod</vt:lpstr>
      <vt:lpstr>Uhlířský vrch </vt:lpstr>
      <vt:lpstr>Venušina  sopka</vt:lpstr>
      <vt:lpstr>Bruntál</vt:lpstr>
      <vt:lpstr>Poštovní štola</vt:lpstr>
      <vt:lpstr>Kostel P . Marie pomocné</vt:lpstr>
      <vt:lpstr>Zlatorudné mlýny</vt:lpstr>
      <vt:lpstr>Rejvíz</vt:lpstr>
      <vt:lpstr>Dlouhé stráně</vt:lpstr>
      <vt:lpstr>Velké losiny - Ruční papírny</vt:lpstr>
      <vt:lpstr>Velké losiny - Zámek</vt:lpstr>
      <vt:lpstr>Lázně jeseník</vt:lpstr>
      <vt:lpstr>A co na závěr?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Terénní praxe - kvarta</dc:title>
  <dc:creator/>
  <cp:lastModifiedBy>Účet Microsoft</cp:lastModifiedBy>
  <cp:revision>309</cp:revision>
  <dcterms:created xsi:type="dcterms:W3CDTF">2026-05-12T06:11:02Z</dcterms:created>
  <dcterms:modified xsi:type="dcterms:W3CDTF">2026-06-02T12:00:51Z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0x01010038C0AAFEDB3827469B0A94243D23D9AB</vt:lpwstr>
  </property>
</Properties>
</file>