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89205-62F8-DC40-A10F-2BE848031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7EFBCB-C799-8AC9-FEE9-639265D2D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88600F-FDCA-F3AB-DF52-05A53890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801FC6-1FA9-2707-DE18-2D4CF307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A69B1E-DBCD-9C63-AC99-9C1F33E7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41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4C70C-E559-58CB-9ABB-692842C4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2A7980-E21C-61CB-A3E0-1BBFCD1C9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2D3101-99C0-D26E-37E0-E7AFD3B3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9B0681-F617-6FCF-470F-E1243067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F745C8-6EAB-0DC6-3051-BF0C7889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08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0028061-C3CC-2418-9400-9421AC9E9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67ADC8-3E77-0D30-E845-85539D112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C3CF58-9170-AE49-1669-790CC104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BEEC66-61A7-7253-91CC-B004EB2E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35673-485B-394D-3979-67792645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37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A18D7-B256-0865-2C24-177A8C1E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D89AF1-DDC0-3C39-74CB-1B85E4D0C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EBF10E-9518-AA81-B23C-115DE973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A584A5-2450-B6FE-F132-4A960E0C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FED628-EED7-029B-AAB2-662D8E4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29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50447-35D9-6206-D2F9-7C02ED647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307F88-33AA-1F43-43B3-691029957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4D9C76-03F3-AF67-DA82-7B27A40C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B4091B-640C-F8A9-79C5-75E16A69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595E4D-41DE-1A47-3984-8D4AD198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85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B52AC-CDF1-B7EC-EC4C-5F32897B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F953AA-4202-3E77-F1FB-709BBD422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4BAE55-F02E-D43F-49E6-E513F649B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4A00C-AED7-7954-923D-A9B157C2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DC783E-259E-9D6B-479B-D0102264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2C4743-B1ED-6E87-751E-45A161B6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65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9E4D9-DC62-CD16-B2C7-D2B1608A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EBCBC2-BAC5-B4CC-085B-A23BDB210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88EA4C-DBF0-6CFC-C6E1-3D7E5AA0F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7A139E-A38D-1DA7-F7C1-F0FCE962D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0DDFA0-4252-8CAF-5868-59DA9F3FF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4DC6A6-9FBF-A50C-7531-1FDAD26F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4806D34-01F4-BED9-10F4-74222BD9E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6C5AF99-C7D6-6575-97DD-ECDEDFF5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0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1FECA-A5AA-5408-EF62-8CC52BB1A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8507399-2EDE-6F9C-5886-C71754D3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095F4D-DCCA-1119-15C2-E6546805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DD8B5C-59A5-1114-357E-498EB41D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04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AD9139-05DA-20B3-F09F-52176C3E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698AB7-6735-A338-1C0C-EA1BEC9F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D10285B-858D-0C60-63D0-B4F0C792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55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1AB7D-FF23-A99A-AA98-C26BB1A5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A992A-4681-02B8-E135-6DCB958DC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5ED3C7-C2AF-C49D-4A21-6D1627758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1FFEB7-8AD5-8FFA-D4CA-215B1524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761D60-0259-4E91-BD8C-3671F849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0A71D1-D416-FD9B-9B2C-FAD3579F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55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92146-E6C1-CAE7-49FE-BBF8DB54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35D5E26-89FA-624B-B993-68C9313C3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3058C8-50A8-732E-FAE8-AAA103EE9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E74277-6701-3CDD-6CA4-C92650B73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CF6006-D010-54E8-684A-42476B26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58818C-6046-545F-36DC-51BDC0FA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0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9C8F34-46CD-F9AB-B01F-06F249F9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F17254-E451-8066-2F78-DBE99570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1D2063-5484-9EC2-5C45-687241E73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27B7C-4ACF-4721-8E5E-402D71856187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70C5-E0A8-36C2-D592-05A1844AF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A81D45-C632-C82D-DED8-24BC6A6CA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sh.cz/" TargetMode="External"/><Relationship Id="rId2" Type="http://schemas.openxmlformats.org/officeDocument/2006/relationships/hyperlink" Target="mailto:cizova@gsh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DB2r5puYUnI&amp;t=17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554AEA21-6670-414E-4333-0321746E3394}"/>
              </a:ext>
            </a:extLst>
          </p:cNvPr>
          <p:cNvSpPr txBox="1"/>
          <p:nvPr/>
        </p:nvSpPr>
        <p:spPr>
          <a:xfrm>
            <a:off x="3535172" y="5717757"/>
            <a:ext cx="51216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cs-CZ" sz="1400" b="1" kern="1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Directora</a:t>
            </a:r>
            <a:r>
              <a:rPr lang="cs-CZ" sz="1400" b="1" kern="1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cs-CZ" sz="1400" b="1" kern="1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escuela</a:t>
            </a:r>
            <a:r>
              <a:rPr lang="cs-CZ" sz="1400" b="1" kern="1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PhDr. Hana Čížová, </a:t>
            </a:r>
            <a:r>
              <a:rPr lang="cs-CZ" sz="1400" u="sng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cizova@gsh.cz</a:t>
            </a:r>
            <a:endParaRPr lang="cs-CZ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D64E4F-288B-8FFC-6BFD-EE9BD6CA8D97}"/>
              </a:ext>
            </a:extLst>
          </p:cNvPr>
          <p:cNvSpPr txBox="1"/>
          <p:nvPr/>
        </p:nvSpPr>
        <p:spPr>
          <a:xfrm>
            <a:off x="5256988" y="1184025"/>
            <a:ext cx="2316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cs typeface="Times New Roman" panose="02020603050405020304" pitchFamily="18" charset="0"/>
                <a:hlinkClick r:id="rId3"/>
              </a:rPr>
              <a:t>webové stránky školy</a:t>
            </a:r>
            <a:endParaRPr lang="cs-CZ" sz="1600" dirty="0"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FF9F79-7FC8-5494-FAEA-66223680312D}"/>
              </a:ext>
            </a:extLst>
          </p:cNvPr>
          <p:cNvSpPr txBox="1"/>
          <p:nvPr/>
        </p:nvSpPr>
        <p:spPr>
          <a:xfrm>
            <a:off x="3908126" y="1771405"/>
            <a:ext cx="4748702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Educación general prestigiosa de </a:t>
            </a:r>
            <a:r>
              <a:rPr lang="cs-CZ" sz="2000" b="1" i="1" kern="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carrera</a:t>
            </a:r>
            <a:r>
              <a:rPr lang="cs-CZ" sz="2000" b="1" i="1" kern="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de </a:t>
            </a:r>
            <a:r>
              <a:rPr lang="es-ES" sz="2000" b="1" i="1" kern="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cuatro </a:t>
            </a:r>
            <a:r>
              <a:rPr lang="es-ES" sz="2000" b="1" i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y ocho años en el </a:t>
            </a:r>
            <a:r>
              <a:rPr lang="cs-CZ" sz="2000" b="1" i="1" kern="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instituto</a:t>
            </a:r>
            <a:r>
              <a:rPr lang="cs-CZ" sz="2000" b="1" i="1" kern="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cs-CZ" sz="2000" b="1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68CEF3-D2AB-5A3A-3EE7-F343BA50C023}"/>
              </a:ext>
            </a:extLst>
          </p:cNvPr>
          <p:cNvSpPr txBox="1"/>
          <p:nvPr/>
        </p:nvSpPr>
        <p:spPr>
          <a:xfrm>
            <a:off x="358692" y="2136222"/>
            <a:ext cx="3544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 edificio renovado con un complejo deportivo, situado en las afueras de una ciudad industrial, cerca de un parque forestal.</a:t>
            </a:r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BBFA1B3-FCF8-B49A-BF7C-3040237ECF11}"/>
              </a:ext>
            </a:extLst>
          </p:cNvPr>
          <p:cNvSpPr txBox="1"/>
          <p:nvPr/>
        </p:nvSpPr>
        <p:spPr>
          <a:xfrm>
            <a:off x="8997945" y="2136222"/>
            <a:ext cx="30452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Alto</a:t>
            </a:r>
            <a:r>
              <a:rPr lang="cs-CZ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cs-CZ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equipamiento</a:t>
            </a:r>
            <a:r>
              <a:rPr lang="cs-CZ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escolar</a:t>
            </a:r>
            <a:r>
              <a:rPr lang="cs-CZ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Aulas de idiomas, laboratorios, gimnasio, sala de musculación, cancha al aire libre, taller, sala de música, moderna cocina escolar, observatorio y un hermoso complejo deportivo.</a:t>
            </a:r>
            <a:endParaRPr lang="cs-CZ" sz="1800" b="1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EB2D39-F21C-1A6B-086C-03BFF9A9721F}"/>
              </a:ext>
            </a:extLst>
          </p:cNvPr>
          <p:cNvSpPr txBox="1"/>
          <p:nvPr/>
        </p:nvSpPr>
        <p:spPr>
          <a:xfrm>
            <a:off x="352425" y="1298215"/>
            <a:ext cx="357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cs typeface="Times New Roman" panose="02020603050405020304" pitchFamily="18" charset="0"/>
              </a:rPr>
              <a:t>Una escuela con rica tradición y un entorno educativo moderno:</a:t>
            </a:r>
            <a:endParaRPr lang="cs-CZ" b="1" dirty="0"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7C2586-6540-50EC-A879-BCCF0B35AC6D}"/>
              </a:ext>
            </a:extLst>
          </p:cNvPr>
          <p:cNvSpPr txBox="1"/>
          <p:nvPr/>
        </p:nvSpPr>
        <p:spPr>
          <a:xfrm>
            <a:off x="352425" y="3654519"/>
            <a:ext cx="30544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Una escuela con rica tradición y un entorno educativo moderno: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Instalaciones modernas para los estudiantes: biblioteca escolar, vestuarios renovados, cafetería con una amplia oferta de refrescos, patio </a:t>
            </a:r>
            <a:r>
              <a:rPr lang="es-ES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escolar.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E969AD-513D-1146-D27C-6D2B69F4B71E}"/>
              </a:ext>
            </a:extLst>
          </p:cNvPr>
          <p:cNvSpPr txBox="1"/>
          <p:nvPr/>
        </p:nvSpPr>
        <p:spPr>
          <a:xfrm>
            <a:off x="3406844" y="6211669"/>
            <a:ext cx="5613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prezentační video o škole</a:t>
            </a:r>
            <a:endParaRPr lang="cs-CZ" sz="16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sz="16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ymnázium Havířov - Podlesí, logo školy">
            <a:extLst>
              <a:ext uri="{FF2B5EF4-FFF2-40B4-BE49-F238E27FC236}">
                <a16:creationId xmlns:a16="http://schemas.microsoft.com/office/drawing/2014/main" id="{C4F2EEF0-A0BA-8240-D2A1-CF65CFD1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98" y="-2710"/>
            <a:ext cx="4283062" cy="1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EC0C3BB-FBEA-233D-7FAE-F21164DC9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205" y="3282056"/>
            <a:ext cx="4211460" cy="2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ymnázium Havířov - Podlesí, logo školy">
            <a:extLst>
              <a:ext uri="{FF2B5EF4-FFF2-40B4-BE49-F238E27FC236}">
                <a16:creationId xmlns:a16="http://schemas.microsoft.com/office/drawing/2014/main" id="{4D647A8F-3722-D044-A146-683E24D8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98" y="223989"/>
            <a:ext cx="4283062" cy="1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47DE4D0-F193-2B9A-4364-D47AF1D46E8D}"/>
              </a:ext>
            </a:extLst>
          </p:cNvPr>
          <p:cNvSpPr txBox="1"/>
          <p:nvPr/>
        </p:nvSpPr>
        <p:spPr>
          <a:xfrm>
            <a:off x="353085" y="3210467"/>
            <a:ext cx="39582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 escuela permite la especialización de los estudiantes:</a:t>
            </a:r>
          </a:p>
          <a:p>
            <a:endParaRPr lang="es-ES" sz="1600" b="1" kern="0" dirty="0">
              <a:solidFill>
                <a:srgbClr val="3C3C3C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En el último año de secundaria, los estudiantes eligen 6 seminarios entre una amplia oferta de ciencias sociales, ciencias naturales e idiomas, incluyendo especialidades como programación, economía, derecho y psicología.</a:t>
            </a:r>
            <a:endParaRPr lang="cs-CZ" sz="16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346C24-AFE2-5212-05CB-21F4230F65F2}"/>
              </a:ext>
            </a:extLst>
          </p:cNvPr>
          <p:cNvSpPr txBox="1"/>
          <p:nvPr/>
        </p:nvSpPr>
        <p:spPr>
          <a:xfrm>
            <a:off x="5742614" y="1119960"/>
            <a:ext cx="39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b="1" kern="100" dirty="0">
              <a:solidFill>
                <a:srgbClr val="3C3C3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9332F70-7EF0-07A5-7397-3FBD70F26024}"/>
              </a:ext>
            </a:extLst>
          </p:cNvPr>
          <p:cNvSpPr txBox="1"/>
          <p:nvPr/>
        </p:nvSpPr>
        <p:spPr>
          <a:xfrm>
            <a:off x="353085" y="2095493"/>
            <a:ext cx="3566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Enseñanza de 5 idiomas extranjeros.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kern="0" dirty="0" smtClean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Preparación </a:t>
            </a:r>
            <a:r>
              <a:rPr lang="es-ES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los estudiantes para exámenes internacionales de idiomas (FCE, DSD).</a:t>
            </a:r>
            <a:endParaRPr lang="cs-CZ" sz="16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9D88AE4-6324-FCF7-295E-3B1F80307C39}"/>
              </a:ext>
            </a:extLst>
          </p:cNvPr>
          <p:cNvSpPr txBox="1"/>
          <p:nvPr/>
        </p:nvSpPr>
        <p:spPr>
          <a:xfrm>
            <a:off x="397644" y="5660828"/>
            <a:ext cx="3913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Cursos deportivos atractivos en el país y en el extranjero, excursiones y viajes educativos.</a:t>
            </a:r>
            <a:endParaRPr lang="cs-CZ" sz="16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39F25CC-2043-FAB7-27B7-14E184016FE5}"/>
              </a:ext>
            </a:extLst>
          </p:cNvPr>
          <p:cNvSpPr txBox="1"/>
          <p:nvPr/>
        </p:nvSpPr>
        <p:spPr>
          <a:xfrm>
            <a:off x="7817704" y="2092319"/>
            <a:ext cx="4283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u="sng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Éxitos</a:t>
            </a:r>
            <a:r>
              <a:rPr lang="cs-CZ" sz="1600" b="1" u="sng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600" b="1" u="sng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nuestros</a:t>
            </a:r>
            <a:r>
              <a:rPr lang="cs-CZ" sz="1600" b="1" u="sng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u="sng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estudiantes</a:t>
            </a:r>
            <a:r>
              <a:rPr lang="cs-CZ" sz="1600" b="1" u="sng" kern="0" dirty="0" smtClean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s-ES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Excelentes resultados de nuestros estudiantes en concursos de ciencias y </a:t>
            </a:r>
            <a:r>
              <a:rPr lang="es-ES" sz="1600" b="1" kern="0" dirty="0" smtClean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lenguas.</a:t>
            </a:r>
            <a:endParaRPr lang="cs-CZ" sz="1600" b="1" kern="0" dirty="0" smtClean="0">
              <a:solidFill>
                <a:srgbClr val="3C3C3C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Bridge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-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Éxitos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duraderos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de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nuestros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jugadores</a:t>
            </a:r>
            <a:r>
              <a:rPr lang="cs-CZ" sz="1600" b="1" kern="0" dirty="0" smtClean="0">
                <a:solidFill>
                  <a:srgbClr val="3C3C3C"/>
                </a:solidFill>
                <a:cs typeface="Times New Roman" panose="02020603050405020304" pitchFamily="18" charset="0"/>
              </a:rPr>
              <a:t>.</a:t>
            </a:r>
            <a:endParaRPr lang="cs-CZ" sz="1600" b="1" kern="0" dirty="0">
              <a:solidFill>
                <a:srgbClr val="3C3C3C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Club de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debate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.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E11990-23AB-D9A3-D4B6-BDD7122CB55B}"/>
              </a:ext>
            </a:extLst>
          </p:cNvPr>
          <p:cNvSpPr txBox="1"/>
          <p:nvPr/>
        </p:nvSpPr>
        <p:spPr>
          <a:xfrm>
            <a:off x="397644" y="1536054"/>
            <a:ext cx="6130442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t-BR" b="1" kern="0" dirty="0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Programa educativo escolar "De Havířov a Europa":</a:t>
            </a:r>
            <a:endParaRPr lang="cs-CZ" sz="1800" b="1" kern="100" dirty="0">
              <a:solidFill>
                <a:srgbClr val="3C3C3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4EEC889-380E-B4ED-8C7F-C71E191A7BF8}"/>
              </a:ext>
            </a:extLst>
          </p:cNvPr>
          <p:cNvSpPr txBox="1"/>
          <p:nvPr/>
        </p:nvSpPr>
        <p:spPr>
          <a:xfrm>
            <a:off x="7698068" y="3891113"/>
            <a:ext cx="4049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600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Gran énfasis en la creación de un buen clima de bienestar.</a:t>
            </a:r>
            <a:endParaRPr lang="cs-CZ" sz="1600" b="1" dirty="0">
              <a:cs typeface="Times New Roman" panose="02020603050405020304" pitchFamily="18" charset="0"/>
            </a:endParaRPr>
          </a:p>
          <a:p>
            <a:endParaRPr lang="cs-CZ" sz="1600" b="1" dirty="0">
              <a:cs typeface="Times New Roman" panose="02020603050405020304" pitchFamily="18" charset="0"/>
            </a:endParaRPr>
          </a:p>
          <a:p>
            <a:endParaRPr lang="cs-CZ" sz="1600" b="1" dirty="0">
              <a:cs typeface="Times New Roman" panose="02020603050405020304" pitchFamily="18" charset="0"/>
            </a:endParaRPr>
          </a:p>
          <a:p>
            <a:r>
              <a:rPr lang="es-ES" sz="1600" b="1" dirty="0">
                <a:cs typeface="Times New Roman" panose="02020603050405020304" pitchFamily="18" charset="0"/>
              </a:rPr>
              <a:t>Parlamento escolar – Desarrollo de la iniciativa y creatividad de los estudiantes a través de la realización de actividades reales.</a:t>
            </a:r>
            <a:endParaRPr lang="cs-CZ" sz="1600" b="1" dirty="0">
              <a:cs typeface="Times New Roman" panose="02020603050405020304" pitchFamily="18" charset="0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574E7B77-2713-21A3-971D-59142268A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77" y="1902050"/>
            <a:ext cx="3180117" cy="212913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41C46A7-03C4-FE6E-D109-1DFFB4FD4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082" y="4316927"/>
            <a:ext cx="3149695" cy="21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778A1-2B4B-35A6-F936-FC217922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7229475" cy="15382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ERASMUS+ </a:t>
            </a:r>
            <a:r>
              <a:rPr lang="cs-CZ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cs-CZ" dirty="0" smtClean="0">
                <a:latin typeface="+mn-lt"/>
                <a:cs typeface="Times New Roman" panose="02020603050405020304" pitchFamily="18" charset="0"/>
              </a:rPr>
            </a:br>
            <a:r>
              <a:rPr lang="cs-CZ" dirty="0" smtClean="0">
                <a:latin typeface="+mn-lt"/>
                <a:cs typeface="Times New Roman" panose="02020603050405020304" pitchFamily="18" charset="0"/>
              </a:rPr>
              <a:t>"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De Havířov a Europa"</a:t>
            </a:r>
            <a:endParaRPr lang="cs-CZ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624E1F-F6DF-C3F2-A2F8-00AD4626E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350"/>
            <a:ext cx="6449840" cy="463563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1600" i="1" dirty="0" err="1" smtClean="0">
                <a:cs typeface="Times New Roman" panose="02020603050405020304" pitchFamily="18" charset="0"/>
              </a:rPr>
              <a:t>Desafío</a:t>
            </a:r>
            <a:endParaRPr lang="cs-CZ" sz="16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 smtClean="0">
                <a:cs typeface="Times New Roman" panose="02020603050405020304" pitchFamily="18" charset="0"/>
              </a:rPr>
              <a:t>     </a:t>
            </a:r>
            <a:r>
              <a:rPr lang="es-ES" sz="1600" b="1" dirty="0" smtClean="0">
                <a:cs typeface="Times New Roman" panose="02020603050405020304" pitchFamily="18" charset="0"/>
              </a:rPr>
              <a:t>Desarrollar </a:t>
            </a:r>
            <a:r>
              <a:rPr lang="es-ES" sz="1600" b="1" dirty="0">
                <a:cs typeface="Times New Roman" panose="02020603050405020304" pitchFamily="18" charset="0"/>
              </a:rPr>
              <a:t>el potencial educativo de todas las personas involucradas </a:t>
            </a:r>
            <a:r>
              <a:rPr lang="cs-CZ" sz="1600" b="1" dirty="0" smtClean="0">
                <a:cs typeface="Times New Roman" panose="02020603050405020304" pitchFamily="18" charset="0"/>
              </a:rPr>
              <a:t>  </a:t>
            </a:r>
            <a:r>
              <a:rPr lang="es-ES" sz="1600" b="1" dirty="0" smtClean="0">
                <a:cs typeface="Times New Roman" panose="02020603050405020304" pitchFamily="18" charset="0"/>
              </a:rPr>
              <a:t>en </a:t>
            </a:r>
            <a:r>
              <a:rPr lang="es-ES" sz="1600" b="1" dirty="0">
                <a:cs typeface="Times New Roman" panose="02020603050405020304" pitchFamily="18" charset="0"/>
              </a:rPr>
              <a:t>el proceso educativo</a:t>
            </a:r>
            <a:r>
              <a:rPr lang="es-ES" sz="1600" b="1" dirty="0" smtClean="0">
                <a:cs typeface="Times New Roman" panose="02020603050405020304" pitchFamily="18" charset="0"/>
              </a:rPr>
              <a:t>.</a:t>
            </a:r>
            <a:endParaRPr lang="cs-CZ" sz="1600" b="1" dirty="0" smtClean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1600" b="1" dirty="0" smtClean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cs-CZ" sz="1600" i="1" dirty="0" err="1" smtClean="0">
                <a:cs typeface="Times New Roman" panose="02020603050405020304" pitchFamily="18" charset="0"/>
              </a:rPr>
              <a:t>Objetivo</a:t>
            </a:r>
            <a:endParaRPr lang="cs-CZ" sz="16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 smtClean="0">
                <a:cs typeface="Times New Roman" panose="02020603050405020304" pitchFamily="18" charset="0"/>
              </a:rPr>
              <a:t>    </a:t>
            </a:r>
            <a:r>
              <a:rPr lang="es-ES" sz="1600" b="1" dirty="0" smtClean="0">
                <a:cs typeface="Times New Roman" panose="02020603050405020304" pitchFamily="18" charset="0"/>
              </a:rPr>
              <a:t>Una </a:t>
            </a:r>
            <a:r>
              <a:rPr lang="es-ES" sz="1600" b="1" dirty="0">
                <a:cs typeface="Times New Roman" panose="02020603050405020304" pitchFamily="18" charset="0"/>
              </a:rPr>
              <a:t>región más limpia y verde – </a:t>
            </a:r>
            <a:r>
              <a:rPr lang="es-ES" sz="1600" dirty="0">
                <a:cs typeface="Times New Roman" panose="02020603050405020304" pitchFamily="18" charset="0"/>
              </a:rPr>
              <a:t>educación ambiental y politécnica, junto con la mitigación del impacto del fin de la minería del carbón en el mercado laboral.</a:t>
            </a:r>
            <a:r>
              <a:rPr lang="cs-CZ" sz="1600" dirty="0" smtClean="0">
                <a:cs typeface="Times New Roman" panose="02020603050405020304" pitchFamily="18" charset="0"/>
              </a:rPr>
              <a:t>  </a:t>
            </a:r>
            <a:endParaRPr lang="cs-CZ" sz="1600" dirty="0" smtClean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 smtClean="0">
                <a:cs typeface="Times New Roman" panose="02020603050405020304" pitchFamily="18" charset="0"/>
              </a:rPr>
              <a:t>  </a:t>
            </a:r>
            <a:endParaRPr lang="cs-CZ" sz="1600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s-ES" sz="1600" i="1" dirty="0">
                <a:cs typeface="Times New Roman" panose="02020603050405020304" pitchFamily="18" charset="0"/>
              </a:rPr>
              <a:t>Grupo destinatario de las movilidades</a:t>
            </a:r>
            <a:r>
              <a:rPr lang="es-ES" sz="1600" i="1" dirty="0" smtClean="0">
                <a:cs typeface="Times New Roman" panose="02020603050405020304" pitchFamily="18" charset="0"/>
              </a:rPr>
              <a:t>:</a:t>
            </a:r>
            <a:endParaRPr lang="es-ES" sz="16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i="1" dirty="0">
                <a:cs typeface="Times New Roman" panose="02020603050405020304" pitchFamily="18" charset="0"/>
              </a:rPr>
              <a:t> </a:t>
            </a:r>
            <a:r>
              <a:rPr lang="cs-CZ" sz="1600" b="1" i="1" dirty="0" smtClean="0">
                <a:cs typeface="Times New Roman" panose="02020603050405020304" pitchFamily="18" charset="0"/>
              </a:rPr>
              <a:t>    </a:t>
            </a:r>
            <a:r>
              <a:rPr lang="es-ES" sz="1600" b="1" i="1" dirty="0" smtClean="0">
                <a:cs typeface="Times New Roman" panose="02020603050405020304" pitchFamily="18" charset="0"/>
              </a:rPr>
              <a:t>Estudiantes </a:t>
            </a:r>
            <a:r>
              <a:rPr lang="es-ES" sz="1600" b="1" i="1" dirty="0">
                <a:cs typeface="Times New Roman" panose="02020603050405020304" pitchFamily="18" charset="0"/>
              </a:rPr>
              <a:t>de 15 a 18 años.</a:t>
            </a:r>
          </a:p>
          <a:p>
            <a:pPr marL="0" indent="0">
              <a:spcBef>
                <a:spcPts val="600"/>
              </a:spcBef>
              <a:buNone/>
            </a:pPr>
            <a:endParaRPr lang="cs-CZ" sz="1600" b="1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s-ES" sz="1600" i="1" dirty="0">
                <a:cs typeface="Times New Roman" panose="02020603050405020304" pitchFamily="18" charset="0"/>
              </a:rPr>
              <a:t>Países de destino de las movilidades</a:t>
            </a:r>
            <a:r>
              <a:rPr lang="es-ES" sz="1600" i="1" dirty="0" smtClean="0">
                <a:cs typeface="Times New Roman" panose="02020603050405020304" pitchFamily="18" charset="0"/>
              </a:rPr>
              <a:t>:</a:t>
            </a:r>
            <a:endParaRPr lang="cs-CZ" sz="1600" i="1" dirty="0" smtClean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 smtClean="0">
                <a:cs typeface="Times New Roman" panose="02020603050405020304" pitchFamily="18" charset="0"/>
              </a:rPr>
              <a:t>     </a:t>
            </a:r>
            <a:r>
              <a:rPr lang="es-ES" sz="1600" b="1" dirty="0" smtClean="0">
                <a:cs typeface="Times New Roman" panose="02020603050405020304" pitchFamily="18" charset="0"/>
              </a:rPr>
              <a:t>Países </a:t>
            </a:r>
            <a:r>
              <a:rPr lang="es-ES" sz="1600" b="1" dirty="0">
                <a:cs typeface="Times New Roman" panose="02020603050405020304" pitchFamily="18" charset="0"/>
              </a:rPr>
              <a:t>de habla alemana, España, Eslovenia.</a:t>
            </a:r>
            <a:endParaRPr lang="cs-CZ" sz="1600" dirty="0"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5FABF7-3BA0-42C6-C851-C38A14848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978" y="1001680"/>
            <a:ext cx="3669484" cy="24386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4DCAF3-9187-4034-EF45-406C7DE3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978" y="3594390"/>
            <a:ext cx="3705224" cy="24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373</Words>
  <Application>Microsoft Office PowerPoint</Application>
  <PresentationFormat>Širokoúhlá obrazovka</PresentationFormat>
  <Paragraphs>39</Paragraphs>
  <Slides>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ERASMUS+  "De Havířov a Europa"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Homolová Lucie</dc:creator>
  <cp:lastModifiedBy>Marketa</cp:lastModifiedBy>
  <cp:revision>35</cp:revision>
  <cp:lastPrinted>2024-01-08T08:10:43Z</cp:lastPrinted>
  <dcterms:created xsi:type="dcterms:W3CDTF">2023-12-30T11:25:05Z</dcterms:created>
  <dcterms:modified xsi:type="dcterms:W3CDTF">2024-10-09T09:23:10Z</dcterms:modified>
</cp:coreProperties>
</file>