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B89205-62F8-DC40-A10F-2BE848031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7EFBCB-C799-8AC9-FEE9-639265D2D0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88600F-FDCA-F3AB-DF52-05A53890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801FC6-1FA9-2707-DE18-2D4CF307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A69B1E-DBCD-9C63-AC99-9C1F33E7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41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54C70C-E559-58CB-9ABB-692842C43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72A7980-E21C-61CB-A3E0-1BBFCD1C9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2D3101-99C0-D26E-37E0-E7AFD3B3C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9B0681-F617-6FCF-470F-E12430674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F745C8-6EAB-0DC6-3051-BF0C78893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088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0028061-C3CC-2418-9400-9421AC9E9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B67ADC8-3E77-0D30-E845-85539D1122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C3CF58-9170-AE49-1669-790CC104F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1BEEC66-61A7-7253-91CC-B004EB2E5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9B35673-485B-394D-3979-677926459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7375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EA18D7-B256-0865-2C24-177A8C1E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D89AF1-DDC0-3C39-74CB-1B85E4D0C6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EBF10E-9518-AA81-B23C-115DE9732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A584A5-2450-B6FE-F132-4A960E0C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FED628-EED7-029B-AAB2-662D8E4FE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29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350447-35D9-6206-D2F9-7C02ED647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307F88-33AA-1F43-43B3-691029957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44D9C76-03F3-AF67-DA82-7B27A40C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B4091B-640C-F8A9-79C5-75E16A69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595E4D-41DE-1A47-3984-8D4AD1984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853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BB52AC-CDF1-B7EC-EC4C-5F32897B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5F953AA-4202-3E77-F1FB-709BBD422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4BAE55-F02E-D43F-49E6-E513F649B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CE4A00C-AED7-7954-923D-A9B157C2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CDC783E-259E-9D6B-479B-D0102264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62C4743-B1ED-6E87-751E-45A161B6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565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59E4D9-DC62-CD16-B2C7-D2B1608A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EBCBC2-BAC5-B4CC-085B-A23BDB210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488EA4C-DBF0-6CFC-C6E1-3D7E5AA0F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B7A139E-A38D-1DA7-F7C1-F0FCE962D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0DDFA0-4252-8CAF-5868-59DA9F3FF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84DC6A6-9FBF-A50C-7531-1FDAD26F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4806D34-01F4-BED9-10F4-74222BD9E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6C5AF99-C7D6-6575-97DD-ECDEDFF5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7506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01FECA-A5AA-5408-EF62-8CC52BB1A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8507399-2EDE-6F9C-5886-C71754D3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095F4D-DCCA-1119-15C2-E6546805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0DD8B5C-59A5-1114-357E-498EB41D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048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2AD9139-05DA-20B3-F09F-52176C3E2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F698AB7-6735-A338-1C0C-EA1BEC9F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D10285B-858D-0C60-63D0-B4F0C7921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5554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21AB7D-FF23-A99A-AA98-C26BB1A5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EA992A-4681-02B8-E135-6DCB958DC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5ED3C7-C2AF-C49D-4A21-6D1627758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71FFEB7-8AD5-8FFA-D4CA-215B1524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2761D60-0259-4E91-BD8C-3671F849F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0A71D1-D416-FD9B-9B2C-FAD3579F8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5550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592146-E6C1-CAE7-49FE-BBF8DB549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35D5E26-89FA-624B-B993-68C9313C3F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3058C8-50A8-732E-FAE8-AAA103EE9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0E74277-6701-3CDD-6CA4-C92650B73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DCF6006-D010-54E8-684A-42476B260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58818C-6046-545F-36DC-51BDC0FA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0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E9C8F34-46CD-F9AB-B01F-06F249F9C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AF17254-E451-8066-2F78-DBE99570C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1D2063-5484-9EC2-5C45-687241E73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27B7C-4ACF-4721-8E5E-402D71856187}" type="datetimeFigureOut">
              <a:rPr lang="cs-CZ" smtClean="0"/>
              <a:t>11.01.2024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70C5-E0A8-36C2-D592-05A1844AF7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A81D45-C632-C82D-DED8-24BC6A6CA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8C7A8-B6DB-4435-A63F-B0CA5740202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0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sh.cz/" TargetMode="External"/><Relationship Id="rId2" Type="http://schemas.openxmlformats.org/officeDocument/2006/relationships/hyperlink" Target="mailto:cizova@gsh.cz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DB2r5puYUnI&amp;t=17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554AEA21-6670-414E-4333-0321746E3394}"/>
              </a:ext>
            </a:extLst>
          </p:cNvPr>
          <p:cNvSpPr txBox="1"/>
          <p:nvPr/>
        </p:nvSpPr>
        <p:spPr>
          <a:xfrm>
            <a:off x="3535172" y="5717757"/>
            <a:ext cx="5121656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cs-CZ" sz="1400" b="1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Ředitelka školy: </a:t>
            </a:r>
            <a:r>
              <a:rPr lang="cs-CZ" sz="1400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PhDr. Hana Čížová, </a:t>
            </a:r>
            <a:r>
              <a:rPr lang="cs-CZ" sz="1400" u="sng" kern="1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cizova@gsh.cz</a:t>
            </a:r>
            <a:endParaRPr lang="cs-CZ" sz="1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D64E4F-288B-8FFC-6BFD-EE9BD6CA8D97}"/>
              </a:ext>
            </a:extLst>
          </p:cNvPr>
          <p:cNvSpPr txBox="1"/>
          <p:nvPr/>
        </p:nvSpPr>
        <p:spPr>
          <a:xfrm>
            <a:off x="5256988" y="1184025"/>
            <a:ext cx="2316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cs typeface="Times New Roman" panose="02020603050405020304" pitchFamily="18" charset="0"/>
                <a:hlinkClick r:id="rId3"/>
              </a:rPr>
              <a:t>webové stránky školy</a:t>
            </a:r>
            <a:endParaRPr lang="cs-CZ" sz="1600" dirty="0"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CFF9F79-7FC8-5494-FAEA-66223680312D}"/>
              </a:ext>
            </a:extLst>
          </p:cNvPr>
          <p:cNvSpPr txBox="1"/>
          <p:nvPr/>
        </p:nvSpPr>
        <p:spPr>
          <a:xfrm>
            <a:off x="3908126" y="1771405"/>
            <a:ext cx="4748702" cy="101566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b="1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Prestigious</a:t>
            </a:r>
            <a:r>
              <a:rPr lang="cs-CZ" sz="2000" b="1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4 </a:t>
            </a:r>
            <a:r>
              <a:rPr lang="cs-CZ" sz="2000" b="1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or</a:t>
            </a:r>
            <a:r>
              <a:rPr lang="cs-CZ" sz="2000" b="1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8 </a:t>
            </a:r>
            <a:r>
              <a:rPr lang="cs-CZ" sz="2000" b="1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year</a:t>
            </a:r>
            <a:r>
              <a:rPr lang="cs-CZ" sz="2000" b="1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Grammar</a:t>
            </a:r>
            <a:r>
              <a:rPr lang="cs-CZ" sz="2000" b="1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School</a:t>
            </a:r>
            <a:r>
              <a:rPr lang="cs-CZ" sz="2000" b="1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educational</a:t>
            </a:r>
            <a:r>
              <a:rPr lang="cs-CZ" sz="2000" b="1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000" b="1" i="1" kern="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programme</a:t>
            </a:r>
            <a:r>
              <a:rPr lang="cs-CZ" sz="2000" b="1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cs-CZ" sz="2000" b="1" i="1" kern="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cs-CZ" sz="2000" b="1" kern="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268CEF3-D2AB-5A3A-3EE7-F343BA50C023}"/>
              </a:ext>
            </a:extLst>
          </p:cNvPr>
          <p:cNvSpPr txBox="1"/>
          <p:nvPr/>
        </p:nvSpPr>
        <p:spPr>
          <a:xfrm>
            <a:off x="358692" y="2136222"/>
            <a:ext cx="3544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/>
              <a:t>Renovated</a:t>
            </a:r>
            <a:r>
              <a:rPr lang="cs-CZ" b="1" dirty="0"/>
              <a:t> </a:t>
            </a:r>
            <a:r>
              <a:rPr lang="cs-CZ" b="1" dirty="0" err="1"/>
              <a:t>building</a:t>
            </a:r>
            <a:r>
              <a:rPr lang="cs-CZ" b="1" dirty="0"/>
              <a:t> </a:t>
            </a:r>
            <a:r>
              <a:rPr lang="cs-CZ" b="1" dirty="0" err="1"/>
              <a:t>with</a:t>
            </a:r>
            <a:r>
              <a:rPr lang="cs-CZ" b="1" dirty="0"/>
              <a:t> </a:t>
            </a:r>
            <a:r>
              <a:rPr lang="cs-CZ" b="1" dirty="0" err="1"/>
              <a:t>sports</a:t>
            </a:r>
            <a:r>
              <a:rPr lang="cs-CZ" b="1" dirty="0"/>
              <a:t> </a:t>
            </a:r>
            <a:r>
              <a:rPr lang="cs-CZ" b="1" dirty="0" err="1"/>
              <a:t>field</a:t>
            </a:r>
            <a:r>
              <a:rPr lang="cs-CZ" b="1" dirty="0"/>
              <a:t>, </a:t>
            </a:r>
            <a:r>
              <a:rPr lang="cs-CZ" b="1" dirty="0" err="1"/>
              <a:t>situated</a:t>
            </a:r>
            <a:r>
              <a:rPr lang="cs-CZ" b="1" dirty="0"/>
              <a:t> on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cs-CZ" b="1" dirty="0" err="1"/>
              <a:t>outskirts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an</a:t>
            </a:r>
            <a:r>
              <a:rPr lang="cs-CZ" b="1" dirty="0"/>
              <a:t> </a:t>
            </a:r>
            <a:r>
              <a:rPr lang="cs-CZ" b="1" dirty="0" err="1"/>
              <a:t>industrial</a:t>
            </a:r>
            <a:r>
              <a:rPr lang="cs-CZ" b="1" dirty="0"/>
              <a:t> city, </a:t>
            </a:r>
            <a:r>
              <a:rPr lang="cs-CZ" b="1" dirty="0" err="1"/>
              <a:t>close</a:t>
            </a:r>
            <a:r>
              <a:rPr lang="cs-CZ" b="1" dirty="0"/>
              <a:t> to a </a:t>
            </a:r>
            <a:r>
              <a:rPr lang="cs-CZ" b="1" dirty="0" err="1"/>
              <a:t>wooded</a:t>
            </a:r>
            <a:r>
              <a:rPr lang="cs-CZ" b="1" dirty="0"/>
              <a:t> park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BBFA1B3-FCF8-B49A-BF7C-3040237ECF11}"/>
              </a:ext>
            </a:extLst>
          </p:cNvPr>
          <p:cNvSpPr txBox="1"/>
          <p:nvPr/>
        </p:nvSpPr>
        <p:spPr>
          <a:xfrm>
            <a:off x="8971077" y="1771405"/>
            <a:ext cx="30452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cs-CZ" sz="18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Technologically</a:t>
            </a:r>
            <a:r>
              <a:rPr lang="cs-CZ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well</a:t>
            </a:r>
            <a:r>
              <a:rPr lang="cs-CZ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equipped</a:t>
            </a:r>
            <a:r>
              <a:rPr lang="cs-CZ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endParaRPr lang="cs-CZ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Special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classrooms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science, </a:t>
            </a: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physics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chemistry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biology, </a:t>
            </a: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maths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languages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gymnasium, music </a:t>
            </a: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room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atelier, </a:t>
            </a: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community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kitchen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football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100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pitch</a:t>
            </a:r>
            <a:r>
              <a:rPr lang="cs-CZ" b="1" kern="1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a track.</a:t>
            </a:r>
            <a:endParaRPr lang="cs-CZ" sz="18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b="1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9EB2D39-F21C-1A6B-086C-03BFF9A9721F}"/>
              </a:ext>
            </a:extLst>
          </p:cNvPr>
          <p:cNvSpPr txBox="1"/>
          <p:nvPr/>
        </p:nvSpPr>
        <p:spPr>
          <a:xfrm>
            <a:off x="352425" y="1298215"/>
            <a:ext cx="357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cs typeface="Times New Roman" panose="02020603050405020304" pitchFamily="18" charset="0"/>
              </a:rPr>
              <a:t>School</a:t>
            </a:r>
            <a:r>
              <a:rPr lang="cs-CZ" b="1" dirty="0">
                <a:cs typeface="Times New Roman" panose="02020603050405020304" pitchFamily="18" charset="0"/>
              </a:rPr>
              <a:t> </a:t>
            </a:r>
            <a:r>
              <a:rPr lang="cs-CZ" b="1" dirty="0" err="1">
                <a:cs typeface="Times New Roman" panose="02020603050405020304" pitchFamily="18" charset="0"/>
              </a:rPr>
              <a:t>with</a:t>
            </a:r>
            <a:r>
              <a:rPr lang="cs-CZ" b="1" dirty="0">
                <a:cs typeface="Times New Roman" panose="02020603050405020304" pitchFamily="18" charset="0"/>
              </a:rPr>
              <a:t> a </a:t>
            </a:r>
            <a:r>
              <a:rPr lang="cs-CZ" b="1" dirty="0" err="1">
                <a:cs typeface="Times New Roman" panose="02020603050405020304" pitchFamily="18" charset="0"/>
              </a:rPr>
              <a:t>rich</a:t>
            </a:r>
            <a:r>
              <a:rPr lang="cs-CZ" b="1" dirty="0">
                <a:cs typeface="Times New Roman" panose="02020603050405020304" pitchFamily="18" charset="0"/>
              </a:rPr>
              <a:t> </a:t>
            </a:r>
            <a:r>
              <a:rPr lang="cs-CZ" b="1" dirty="0" err="1">
                <a:cs typeface="Times New Roman" panose="02020603050405020304" pitchFamily="18" charset="0"/>
              </a:rPr>
              <a:t>tradition</a:t>
            </a:r>
            <a:endParaRPr lang="cs-CZ" b="1" dirty="0">
              <a:cs typeface="Times New Roman" panose="02020603050405020304" pitchFamily="18" charset="0"/>
            </a:endParaRPr>
          </a:p>
          <a:p>
            <a:r>
              <a:rPr lang="cs-CZ" b="1" dirty="0">
                <a:cs typeface="Times New Roman" panose="02020603050405020304" pitchFamily="18" charset="0"/>
              </a:rPr>
              <a:t>and </a:t>
            </a:r>
            <a:r>
              <a:rPr lang="cs-CZ" b="1" dirty="0" err="1">
                <a:cs typeface="Times New Roman" panose="02020603050405020304" pitchFamily="18" charset="0"/>
              </a:rPr>
              <a:t>modern</a:t>
            </a:r>
            <a:r>
              <a:rPr lang="cs-CZ" b="1" dirty="0">
                <a:cs typeface="Times New Roman" panose="02020603050405020304" pitchFamily="18" charset="0"/>
              </a:rPr>
              <a:t> </a:t>
            </a:r>
            <a:r>
              <a:rPr lang="cs-CZ" b="1" dirty="0" err="1">
                <a:cs typeface="Times New Roman" panose="02020603050405020304" pitchFamily="18" charset="0"/>
              </a:rPr>
              <a:t>teaching</a:t>
            </a:r>
            <a:r>
              <a:rPr lang="cs-CZ" b="1" dirty="0">
                <a:cs typeface="Times New Roman" panose="02020603050405020304" pitchFamily="18" charset="0"/>
              </a:rPr>
              <a:t> </a:t>
            </a:r>
            <a:r>
              <a:rPr lang="cs-CZ" b="1" dirty="0" err="1">
                <a:cs typeface="Times New Roman" panose="02020603050405020304" pitchFamily="18" charset="0"/>
              </a:rPr>
              <a:t>facilities</a:t>
            </a:r>
            <a:endParaRPr lang="cs-CZ" b="1" dirty="0">
              <a:cs typeface="Times New Roman" panose="02020603050405020304" pitchFamily="18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E7C2586-6540-50EC-A879-BCCF0B35AC6D}"/>
              </a:ext>
            </a:extLst>
          </p:cNvPr>
          <p:cNvSpPr txBox="1"/>
          <p:nvPr/>
        </p:nvSpPr>
        <p:spPr>
          <a:xfrm>
            <a:off x="352425" y="3654519"/>
            <a:ext cx="305441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Modern</a:t>
            </a:r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facilities</a:t>
            </a:r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library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buffet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wide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variety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food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options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renovated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locker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rooms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up-to-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date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cs-CZ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courtyard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E969AD-513D-1146-D27C-6D2B69F4B71E}"/>
              </a:ext>
            </a:extLst>
          </p:cNvPr>
          <p:cNvSpPr txBox="1"/>
          <p:nvPr/>
        </p:nvSpPr>
        <p:spPr>
          <a:xfrm>
            <a:off x="3406844" y="6211669"/>
            <a:ext cx="56130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prezentační video o škole</a:t>
            </a:r>
            <a:endParaRPr lang="cs-CZ" sz="16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cs-CZ" sz="1600" kern="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Gymnázium Havířov - Podlesí, logo školy">
            <a:extLst>
              <a:ext uri="{FF2B5EF4-FFF2-40B4-BE49-F238E27FC236}">
                <a16:creationId xmlns:a16="http://schemas.microsoft.com/office/drawing/2014/main" id="{C4F2EEF0-A0BA-8240-D2A1-CF65CFD14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298" y="-2710"/>
            <a:ext cx="4283062" cy="1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EC0C3BB-FBEA-233D-7FAE-F21164DC9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205" y="3282056"/>
            <a:ext cx="4211460" cy="23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14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ymnázium Havířov - Podlesí, logo školy">
            <a:extLst>
              <a:ext uri="{FF2B5EF4-FFF2-40B4-BE49-F238E27FC236}">
                <a16:creationId xmlns:a16="http://schemas.microsoft.com/office/drawing/2014/main" id="{4D647A8F-3722-D044-A146-683E24D81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398" y="223989"/>
            <a:ext cx="4283062" cy="131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47DE4D0-F193-2B9A-4364-D47AF1D46E8D}"/>
              </a:ext>
            </a:extLst>
          </p:cNvPr>
          <p:cNvSpPr txBox="1"/>
          <p:nvPr/>
        </p:nvSpPr>
        <p:spPr>
          <a:xfrm>
            <a:off x="353085" y="3210467"/>
            <a:ext cx="39582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offers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specialization</a:t>
            </a:r>
            <a:endParaRPr lang="cs-CZ" sz="1600" b="1" kern="0" dirty="0">
              <a:solidFill>
                <a:srgbClr val="3C3C3C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Graduating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can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seminars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wide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range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linguistics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civics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science and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specialized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subjects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programming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law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psychology)</a:t>
            </a:r>
            <a:endParaRPr lang="cs-CZ" sz="1600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D346C24-AFE2-5212-05CB-21F4230F65F2}"/>
              </a:ext>
            </a:extLst>
          </p:cNvPr>
          <p:cNvSpPr txBox="1"/>
          <p:nvPr/>
        </p:nvSpPr>
        <p:spPr>
          <a:xfrm>
            <a:off x="5742614" y="1119960"/>
            <a:ext cx="398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800" b="1" kern="100" dirty="0">
              <a:solidFill>
                <a:srgbClr val="3C3C3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9332F70-7EF0-07A5-7397-3FBD70F26024}"/>
              </a:ext>
            </a:extLst>
          </p:cNvPr>
          <p:cNvSpPr txBox="1"/>
          <p:nvPr/>
        </p:nvSpPr>
        <p:spPr>
          <a:xfrm>
            <a:off x="353085" y="2095493"/>
            <a:ext cx="35662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offers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languages</a:t>
            </a:r>
            <a:endParaRPr lang="cs-CZ" sz="1600" b="1" kern="0" dirty="0">
              <a:solidFill>
                <a:srgbClr val="3C3C3C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Preparation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international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(FCE, DSD)</a:t>
            </a:r>
            <a:endParaRPr lang="cs-CZ" sz="1600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9D88AE4-6324-FCF7-295E-3B1F80307C39}"/>
              </a:ext>
            </a:extLst>
          </p:cNvPr>
          <p:cNvSpPr txBox="1"/>
          <p:nvPr/>
        </p:nvSpPr>
        <p:spPr>
          <a:xfrm>
            <a:off x="437979" y="5368441"/>
            <a:ext cx="3913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Attractive</a:t>
            </a:r>
            <a:r>
              <a:rPr lang="cs-CZ" sz="1600" b="1" dirty="0"/>
              <a:t> </a:t>
            </a:r>
            <a:r>
              <a:rPr lang="cs-CZ" sz="1600" b="1" dirty="0" err="1"/>
              <a:t>domestic</a:t>
            </a:r>
            <a:r>
              <a:rPr lang="cs-CZ" sz="1600" b="1" dirty="0"/>
              <a:t> and </a:t>
            </a:r>
            <a:r>
              <a:rPr lang="cs-CZ" sz="1600" b="1" dirty="0" err="1"/>
              <a:t>foreign</a:t>
            </a:r>
            <a:r>
              <a:rPr lang="cs-CZ" sz="1600" b="1" dirty="0"/>
              <a:t> </a:t>
            </a:r>
            <a:r>
              <a:rPr lang="cs-CZ" sz="1600" b="1" dirty="0" err="1"/>
              <a:t>sports</a:t>
            </a:r>
            <a:r>
              <a:rPr lang="cs-CZ" sz="1600" b="1" dirty="0"/>
              <a:t> </a:t>
            </a:r>
            <a:r>
              <a:rPr lang="cs-CZ" sz="1600" b="1" dirty="0" err="1"/>
              <a:t>courses</a:t>
            </a:r>
            <a:r>
              <a:rPr lang="cs-CZ" sz="1600" b="1" dirty="0"/>
              <a:t>, </a:t>
            </a:r>
            <a:r>
              <a:rPr lang="cs-CZ" sz="1600" b="1" dirty="0" err="1"/>
              <a:t>excursions</a:t>
            </a:r>
            <a:r>
              <a:rPr lang="cs-CZ" sz="1600" b="1" dirty="0"/>
              <a:t> and </a:t>
            </a:r>
            <a:r>
              <a:rPr lang="cs-CZ" sz="1600" b="1" dirty="0" err="1"/>
              <a:t>sightseeing</a:t>
            </a:r>
            <a:r>
              <a:rPr lang="cs-CZ" sz="1600" b="1" dirty="0"/>
              <a:t> </a:t>
            </a:r>
            <a:r>
              <a:rPr lang="cs-CZ" sz="1600" b="1" dirty="0" err="1"/>
              <a:t>tours</a:t>
            </a:r>
            <a:r>
              <a:rPr lang="cs-CZ" sz="1600" b="1" dirty="0"/>
              <a:t> 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239F25CC-2043-FAB7-27B7-14E184016FE5}"/>
              </a:ext>
            </a:extLst>
          </p:cNvPr>
          <p:cNvSpPr txBox="1"/>
          <p:nvPr/>
        </p:nvSpPr>
        <p:spPr>
          <a:xfrm>
            <a:off x="7817704" y="2092319"/>
            <a:ext cx="428306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u="sng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Achievments</a:t>
            </a:r>
            <a:r>
              <a:rPr lang="cs-CZ" sz="1600" b="1" u="sng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u="sng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b="1" u="sng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u="sng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cs-CZ" sz="1600" b="1" u="sng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u="sng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cs-CZ" sz="1600" b="1" u="sng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cs-CZ" sz="1600" b="1" kern="0" dirty="0">
              <a:solidFill>
                <a:srgbClr val="3C3C3C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Excellent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b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600" b="1" kern="0" dirty="0">
                <a:solidFill>
                  <a:srgbClr val="3C3C3C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science and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language</a:t>
            </a:r>
            <a:r>
              <a:rPr lang="cs-CZ" sz="1600" b="1" kern="0" dirty="0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competitions</a:t>
            </a:r>
            <a:endParaRPr lang="cs-CZ" sz="1600" b="1" kern="0" dirty="0">
              <a:solidFill>
                <a:srgbClr val="3C3C3C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Bridge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 - long-term </a:t>
            </a: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numerous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achievements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of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our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 </a:t>
            </a: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players</a:t>
            </a:r>
            <a:endParaRPr lang="cs-CZ" sz="1600" b="1" kern="0" dirty="0">
              <a:solidFill>
                <a:srgbClr val="3C3C3C"/>
              </a:solidFill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kern="0" dirty="0" err="1">
                <a:solidFill>
                  <a:srgbClr val="3C3C3C"/>
                </a:solidFill>
                <a:cs typeface="Times New Roman" panose="02020603050405020304" pitchFamily="18" charset="0"/>
              </a:rPr>
              <a:t>Debate</a:t>
            </a:r>
            <a:r>
              <a:rPr lang="cs-CZ" sz="1600" b="1" kern="0" dirty="0">
                <a:solidFill>
                  <a:srgbClr val="3C3C3C"/>
                </a:solidFill>
                <a:cs typeface="Times New Roman" panose="02020603050405020304" pitchFamily="18" charset="0"/>
              </a:rPr>
              <a:t> club</a:t>
            </a:r>
          </a:p>
          <a:p>
            <a:endParaRPr lang="cs-CZ" dirty="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CAE11990-23AB-D9A3-D4B6-BDD7122CB55B}"/>
              </a:ext>
            </a:extLst>
          </p:cNvPr>
          <p:cNvSpPr txBox="1"/>
          <p:nvPr/>
        </p:nvSpPr>
        <p:spPr>
          <a:xfrm>
            <a:off x="611665" y="1544969"/>
            <a:ext cx="6106006" cy="388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cs-CZ" b="1" kern="0" dirty="0" err="1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cs-CZ" b="1" kern="0" dirty="0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0" dirty="0" err="1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educational</a:t>
            </a:r>
            <a:r>
              <a:rPr lang="cs-CZ" b="1" kern="0" dirty="0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0" dirty="0" err="1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programme</a:t>
            </a:r>
            <a:r>
              <a:rPr lang="cs-CZ" b="1" kern="0" dirty="0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0" dirty="0" err="1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cs-CZ" b="1" kern="0" dirty="0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kern="0" dirty="0" err="1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Haviřov</a:t>
            </a:r>
            <a:r>
              <a:rPr lang="cs-CZ" b="1" kern="0" dirty="0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b="1" kern="0" dirty="0" err="1">
                <a:solidFill>
                  <a:srgbClr val="3C3C3C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Europe</a:t>
            </a:r>
            <a:endParaRPr lang="cs-CZ" sz="1800" b="1" kern="100" dirty="0">
              <a:solidFill>
                <a:srgbClr val="3C3C3C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D4EEC889-380E-B4ED-8C7F-C71E191A7BF8}"/>
              </a:ext>
            </a:extLst>
          </p:cNvPr>
          <p:cNvSpPr txBox="1"/>
          <p:nvPr/>
        </p:nvSpPr>
        <p:spPr>
          <a:xfrm>
            <a:off x="7698068" y="3891113"/>
            <a:ext cx="40495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cs typeface="Times New Roman" panose="02020603050405020304" pitchFamily="18" charset="0"/>
              </a:rPr>
              <a:t>Great </a:t>
            </a:r>
            <a:r>
              <a:rPr lang="cs-CZ" sz="1600" b="1" dirty="0" err="1">
                <a:cs typeface="Times New Roman" panose="02020603050405020304" pitchFamily="18" charset="0"/>
              </a:rPr>
              <a:t>emphasis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is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placed</a:t>
            </a:r>
            <a:r>
              <a:rPr lang="cs-CZ" sz="1600" b="1" dirty="0">
                <a:cs typeface="Times New Roman" panose="02020603050405020304" pitchFamily="18" charset="0"/>
              </a:rPr>
              <a:t> on </a:t>
            </a:r>
            <a:r>
              <a:rPr lang="cs-CZ" sz="1600" b="1" dirty="0" err="1">
                <a:cs typeface="Times New Roman" panose="02020603050405020304" pitchFamily="18" charset="0"/>
              </a:rPr>
              <a:t>building</a:t>
            </a:r>
            <a:r>
              <a:rPr lang="cs-CZ" sz="1600" b="1" dirty="0">
                <a:cs typeface="Times New Roman" panose="02020603050405020304" pitchFamily="18" charset="0"/>
              </a:rPr>
              <a:t> a </a:t>
            </a:r>
            <a:r>
              <a:rPr lang="cs-CZ" sz="1600" b="1" dirty="0" err="1">
                <a:cs typeface="Times New Roman" panose="02020603050405020304" pitchFamily="18" charset="0"/>
              </a:rPr>
              <a:t>friendly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school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climate</a:t>
            </a:r>
            <a:r>
              <a:rPr lang="cs-CZ" sz="1600" b="1" dirty="0">
                <a:cs typeface="Times New Roman" panose="02020603050405020304" pitchFamily="18" charset="0"/>
              </a:rPr>
              <a:t>, and </a:t>
            </a:r>
            <a:r>
              <a:rPr lang="cs-CZ" sz="1600" b="1" dirty="0" err="1">
                <a:cs typeface="Times New Roman" panose="02020603050405020304" pitchFamily="18" charset="0"/>
              </a:rPr>
              <a:t>the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well-being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of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our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students</a:t>
            </a:r>
            <a:endParaRPr lang="cs-CZ" sz="1600" b="1" dirty="0">
              <a:cs typeface="Times New Roman" panose="02020603050405020304" pitchFamily="18" charset="0"/>
            </a:endParaRPr>
          </a:p>
          <a:p>
            <a:endParaRPr lang="cs-CZ" sz="1600" b="1" dirty="0">
              <a:cs typeface="Times New Roman" panose="02020603050405020304" pitchFamily="18" charset="0"/>
            </a:endParaRPr>
          </a:p>
          <a:p>
            <a:endParaRPr lang="cs-CZ" sz="1600" b="1" dirty="0">
              <a:cs typeface="Times New Roman" panose="02020603050405020304" pitchFamily="18" charset="0"/>
            </a:endParaRPr>
          </a:p>
          <a:p>
            <a:r>
              <a:rPr lang="cs-CZ" sz="1600" b="1" dirty="0" err="1">
                <a:cs typeface="Times New Roman" panose="02020603050405020304" pitchFamily="18" charset="0"/>
              </a:rPr>
              <a:t>School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Parliament</a:t>
            </a:r>
            <a:r>
              <a:rPr lang="cs-CZ" sz="1600" b="1" dirty="0">
                <a:cs typeface="Times New Roman" panose="02020603050405020304" pitchFamily="18" charset="0"/>
              </a:rPr>
              <a:t> – </a:t>
            </a:r>
            <a:r>
              <a:rPr lang="cs-CZ" sz="1600" b="1" dirty="0" err="1">
                <a:cs typeface="Times New Roman" panose="02020603050405020304" pitchFamily="18" charset="0"/>
              </a:rPr>
              <a:t>develops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the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entrepreneurship</a:t>
            </a:r>
            <a:r>
              <a:rPr lang="cs-CZ" sz="1600" b="1" dirty="0">
                <a:cs typeface="Times New Roman" panose="02020603050405020304" pitchFamily="18" charset="0"/>
              </a:rPr>
              <a:t> and </a:t>
            </a:r>
            <a:r>
              <a:rPr lang="cs-CZ" sz="1600" b="1" dirty="0" err="1">
                <a:cs typeface="Times New Roman" panose="02020603050405020304" pitchFamily="18" charset="0"/>
              </a:rPr>
              <a:t>creativity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of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pupils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through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the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implementation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of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real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activites</a:t>
            </a:r>
            <a:r>
              <a:rPr lang="cs-CZ" sz="1600" b="1" dirty="0"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574E7B77-2713-21A3-971D-59142268A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477" y="1902050"/>
            <a:ext cx="3180117" cy="212913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341C46A7-03C4-FE6E-D109-1DFFB4FD4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082" y="4316927"/>
            <a:ext cx="3149695" cy="21030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D98E87-185A-E155-D1FF-5B8E076ED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778A1-2B4B-35A6-F936-FC217922D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7229475" cy="153828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</a:pPr>
            <a:r>
              <a:rPr lang="cs-CZ" dirty="0">
                <a:latin typeface="+mn-lt"/>
                <a:cs typeface="Times New Roman" panose="02020603050405020304" pitchFamily="18" charset="0"/>
              </a:rPr>
              <a:t>ERASMUS+</a:t>
            </a:r>
            <a:br>
              <a:rPr lang="cs-CZ" dirty="0">
                <a:latin typeface="+mn-lt"/>
                <a:cs typeface="Times New Roman" panose="02020603050405020304" pitchFamily="18" charset="0"/>
              </a:rPr>
            </a:br>
            <a:r>
              <a:rPr lang="cs-CZ" sz="2800" dirty="0" err="1">
                <a:latin typeface="+mn-lt"/>
                <a:cs typeface="Times New Roman" panose="02020603050405020304" pitchFamily="18" charset="0"/>
              </a:rPr>
              <a:t>From</a:t>
            </a:r>
            <a:r>
              <a:rPr lang="cs-CZ" sz="2800" dirty="0">
                <a:latin typeface="+mn-lt"/>
                <a:cs typeface="Times New Roman" panose="02020603050405020304" pitchFamily="18" charset="0"/>
              </a:rPr>
              <a:t> Havířov to </a:t>
            </a:r>
            <a:r>
              <a:rPr lang="cs-CZ" sz="2800" dirty="0" err="1">
                <a:latin typeface="+mn-lt"/>
                <a:cs typeface="Times New Roman" panose="02020603050405020304" pitchFamily="18" charset="0"/>
              </a:rPr>
              <a:t>Europe</a:t>
            </a:r>
            <a:endParaRPr lang="cs-CZ"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624E1F-F6DF-C3F2-A2F8-00AD4626E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350"/>
            <a:ext cx="6449840" cy="4635639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cs-CZ" sz="1600" i="1" dirty="0" err="1">
                <a:cs typeface="Times New Roman" panose="02020603050405020304" pitchFamily="18" charset="0"/>
              </a:rPr>
              <a:t>Challenge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cs typeface="Times New Roman" panose="02020603050405020304" pitchFamily="18" charset="0"/>
              </a:rPr>
              <a:t>To </a:t>
            </a:r>
            <a:r>
              <a:rPr lang="cs-CZ" sz="1600" b="1" dirty="0" err="1">
                <a:cs typeface="Times New Roman" panose="02020603050405020304" pitchFamily="18" charset="0"/>
              </a:rPr>
              <a:t>develop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the</a:t>
            </a:r>
            <a:r>
              <a:rPr lang="cs-CZ" sz="1600" b="1" dirty="0">
                <a:cs typeface="Times New Roman" panose="02020603050405020304" pitchFamily="18" charset="0"/>
              </a:rPr>
              <a:t> learning </a:t>
            </a:r>
            <a:r>
              <a:rPr lang="cs-CZ" sz="1600" b="1" dirty="0" err="1">
                <a:cs typeface="Times New Roman" panose="02020603050405020304" pitchFamily="18" charset="0"/>
              </a:rPr>
              <a:t>potential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of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all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people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involved</a:t>
            </a:r>
            <a:r>
              <a:rPr lang="cs-CZ" sz="1600" b="1" dirty="0">
                <a:cs typeface="Times New Roman" panose="02020603050405020304" pitchFamily="18" charset="0"/>
              </a:rPr>
              <a:t> in </a:t>
            </a:r>
            <a:r>
              <a:rPr lang="cs-CZ" sz="1600" b="1" dirty="0" err="1">
                <a:cs typeface="Times New Roman" panose="02020603050405020304" pitchFamily="18" charset="0"/>
              </a:rPr>
              <a:t>the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educational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process</a:t>
            </a:r>
            <a:endParaRPr lang="cs-CZ" sz="1600" b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endParaRPr lang="cs-CZ" sz="1600" b="1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cs-CZ" sz="1600" i="1" dirty="0" err="1">
                <a:cs typeface="Times New Roman" panose="02020603050405020304" pitchFamily="18" charset="0"/>
              </a:rPr>
              <a:t>Goal</a:t>
            </a:r>
            <a:endParaRPr lang="cs-CZ" sz="16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 err="1">
                <a:cs typeface="Times New Roman" panose="02020603050405020304" pitchFamily="18" charset="0"/>
              </a:rPr>
              <a:t>Cleaner</a:t>
            </a:r>
            <a:r>
              <a:rPr lang="cs-CZ" sz="1600" b="1" dirty="0">
                <a:cs typeface="Times New Roman" panose="02020603050405020304" pitchFamily="18" charset="0"/>
              </a:rPr>
              <a:t> and </a:t>
            </a:r>
            <a:r>
              <a:rPr lang="cs-CZ" sz="1600" b="1" dirty="0" err="1">
                <a:cs typeface="Times New Roman" panose="02020603050405020304" pitchFamily="18" charset="0"/>
              </a:rPr>
              <a:t>greener</a:t>
            </a:r>
            <a:r>
              <a:rPr lang="cs-CZ" sz="1600" b="1" dirty="0">
                <a:cs typeface="Times New Roman" panose="02020603050405020304" pitchFamily="18" charset="0"/>
              </a:rPr>
              <a:t> region </a:t>
            </a:r>
            <a:r>
              <a:rPr lang="cs-CZ" sz="1600" dirty="0">
                <a:cs typeface="Times New Roman" panose="02020603050405020304" pitchFamily="18" charset="0"/>
              </a:rPr>
              <a:t>– </a:t>
            </a:r>
            <a:r>
              <a:rPr lang="cs-CZ" sz="1600" dirty="0" err="1">
                <a:cs typeface="Times New Roman" panose="02020603050405020304" pitchFamily="18" charset="0"/>
              </a:rPr>
              <a:t>environmental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education</a:t>
            </a:r>
            <a:r>
              <a:rPr lang="cs-CZ" sz="1600" dirty="0"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cs typeface="Times New Roman" panose="02020603050405020304" pitchFamily="18" charset="0"/>
              </a:rPr>
              <a:t>studying</a:t>
            </a:r>
            <a:r>
              <a:rPr lang="cs-CZ" sz="1600" dirty="0">
                <a:cs typeface="Times New Roman" panose="02020603050405020304" pitchFamily="18" charset="0"/>
              </a:rPr>
              <a:t> and </a:t>
            </a:r>
            <a:r>
              <a:rPr lang="cs-CZ" sz="1600" dirty="0" err="1">
                <a:cs typeface="Times New Roman" panose="02020603050405020304" pitchFamily="18" charset="0"/>
              </a:rPr>
              <a:t>awareness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of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polytechnic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education</a:t>
            </a:r>
            <a:r>
              <a:rPr lang="cs-CZ" sz="1600" dirty="0">
                <a:cs typeface="Times New Roman" panose="02020603050405020304" pitchFamily="18" charset="0"/>
              </a:rPr>
              <a:t>, </a:t>
            </a:r>
            <a:r>
              <a:rPr lang="cs-CZ" sz="1600" dirty="0" err="1">
                <a:cs typeface="Times New Roman" panose="02020603050405020304" pitchFamily="18" charset="0"/>
              </a:rPr>
              <a:t>including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mitigating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the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impact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of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the</a:t>
            </a:r>
            <a:r>
              <a:rPr lang="cs-CZ" sz="1600" dirty="0">
                <a:cs typeface="Times New Roman" panose="02020603050405020304" pitchFamily="18" charset="0"/>
              </a:rPr>
              <a:t> end </a:t>
            </a:r>
            <a:r>
              <a:rPr lang="cs-CZ" sz="1600" dirty="0" err="1">
                <a:cs typeface="Times New Roman" panose="02020603050405020304" pitchFamily="18" charset="0"/>
              </a:rPr>
              <a:t>of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coal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mining</a:t>
            </a:r>
            <a:r>
              <a:rPr lang="cs-CZ" sz="1600" dirty="0">
                <a:cs typeface="Times New Roman" panose="02020603050405020304" pitchFamily="18" charset="0"/>
              </a:rPr>
              <a:t> on </a:t>
            </a:r>
            <a:r>
              <a:rPr lang="cs-CZ" sz="1600" dirty="0" err="1">
                <a:cs typeface="Times New Roman" panose="02020603050405020304" pitchFamily="18" charset="0"/>
              </a:rPr>
              <a:t>the</a:t>
            </a:r>
            <a:r>
              <a:rPr lang="cs-CZ" sz="1600" dirty="0">
                <a:cs typeface="Times New Roman" panose="02020603050405020304" pitchFamily="18" charset="0"/>
              </a:rPr>
              <a:t> </a:t>
            </a:r>
            <a:r>
              <a:rPr lang="cs-CZ" sz="1600" dirty="0" err="1">
                <a:cs typeface="Times New Roman" panose="02020603050405020304" pitchFamily="18" charset="0"/>
              </a:rPr>
              <a:t>labour</a:t>
            </a:r>
            <a:r>
              <a:rPr lang="cs-CZ" sz="1600" dirty="0">
                <a:cs typeface="Times New Roman" panose="02020603050405020304" pitchFamily="18" charset="0"/>
              </a:rPr>
              <a:t> market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dirty="0">
                <a:cs typeface="Times New Roman" panose="02020603050405020304" pitchFamily="18" charset="0"/>
              </a:rPr>
              <a:t>    </a:t>
            </a:r>
          </a:p>
          <a:p>
            <a:pPr>
              <a:spcBef>
                <a:spcPts val="600"/>
              </a:spcBef>
            </a:pPr>
            <a:r>
              <a:rPr lang="cs-CZ" sz="1600" i="1" dirty="0" err="1">
                <a:cs typeface="Times New Roman" panose="02020603050405020304" pitchFamily="18" charset="0"/>
              </a:rPr>
              <a:t>Main</a:t>
            </a:r>
            <a:r>
              <a:rPr lang="cs-CZ" sz="1600" i="1" dirty="0"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cs typeface="Times New Roman" panose="02020603050405020304" pitchFamily="18" charset="0"/>
              </a:rPr>
              <a:t>group</a:t>
            </a:r>
            <a:r>
              <a:rPr lang="cs-CZ" sz="1600" i="1" dirty="0">
                <a:cs typeface="Times New Roman" panose="02020603050405020304" pitchFamily="18" charset="0"/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i="1" dirty="0">
                <a:cs typeface="Times New Roman" panose="02020603050405020304" pitchFamily="18" charset="0"/>
              </a:rPr>
              <a:t> </a:t>
            </a:r>
            <a:r>
              <a:rPr lang="cs-CZ" sz="1600" b="1" dirty="0">
                <a:cs typeface="Times New Roman" panose="02020603050405020304" pitchFamily="18" charset="0"/>
              </a:rPr>
              <a:t>   </a:t>
            </a:r>
            <a:r>
              <a:rPr lang="cs-CZ" sz="1600" b="1" dirty="0" err="1">
                <a:cs typeface="Times New Roman" panose="02020603050405020304" pitchFamily="18" charset="0"/>
              </a:rPr>
              <a:t>students</a:t>
            </a:r>
            <a:r>
              <a:rPr lang="cs-CZ" sz="1600" b="1" dirty="0">
                <a:cs typeface="Times New Roman" panose="02020603050405020304" pitchFamily="18" charset="0"/>
              </a:rPr>
              <a:t> 15-18 </a:t>
            </a:r>
          </a:p>
          <a:p>
            <a:pPr marL="0" indent="0">
              <a:spcBef>
                <a:spcPts val="600"/>
              </a:spcBef>
              <a:buNone/>
            </a:pPr>
            <a:endParaRPr lang="cs-CZ" sz="1600" b="1" dirty="0"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cs-CZ" sz="1600" i="1" dirty="0" err="1">
                <a:cs typeface="Times New Roman" panose="02020603050405020304" pitchFamily="18" charset="0"/>
              </a:rPr>
              <a:t>Main</a:t>
            </a:r>
            <a:r>
              <a:rPr lang="cs-CZ" sz="1600" i="1" dirty="0"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cs typeface="Times New Roman" panose="02020603050405020304" pitchFamily="18" charset="0"/>
              </a:rPr>
              <a:t>countries</a:t>
            </a:r>
            <a:r>
              <a:rPr lang="cs-CZ" sz="1600" i="1" dirty="0"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cs typeface="Times New Roman" panose="02020603050405020304" pitchFamily="18" charset="0"/>
              </a:rPr>
              <a:t>of</a:t>
            </a:r>
            <a:r>
              <a:rPr lang="cs-CZ" sz="1600" i="1" dirty="0">
                <a:cs typeface="Times New Roman" panose="02020603050405020304" pitchFamily="18" charset="0"/>
              </a:rPr>
              <a:t> </a:t>
            </a:r>
            <a:r>
              <a:rPr lang="cs-CZ" sz="1600" i="1" dirty="0" err="1">
                <a:cs typeface="Times New Roman" panose="02020603050405020304" pitchFamily="18" charset="0"/>
              </a:rPr>
              <a:t>destination</a:t>
            </a:r>
            <a:endParaRPr lang="cs-CZ" sz="1600" i="1" dirty="0"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cs-CZ" sz="1600" b="1" dirty="0">
                <a:cs typeface="Times New Roman" panose="02020603050405020304" pitchFamily="18" charset="0"/>
              </a:rPr>
              <a:t>    German-</a:t>
            </a:r>
            <a:r>
              <a:rPr lang="cs-CZ" sz="1600" b="1" dirty="0" err="1">
                <a:cs typeface="Times New Roman" panose="02020603050405020304" pitchFamily="18" charset="0"/>
              </a:rPr>
              <a:t>speaking</a:t>
            </a:r>
            <a:r>
              <a:rPr lang="cs-CZ" sz="1600" b="1" dirty="0">
                <a:cs typeface="Times New Roman" panose="02020603050405020304" pitchFamily="18" charset="0"/>
              </a:rPr>
              <a:t> </a:t>
            </a:r>
            <a:r>
              <a:rPr lang="cs-CZ" sz="1600" b="1" dirty="0" err="1">
                <a:cs typeface="Times New Roman" panose="02020603050405020304" pitchFamily="18" charset="0"/>
              </a:rPr>
              <a:t>countries</a:t>
            </a:r>
            <a:r>
              <a:rPr lang="cs-CZ" sz="1600" b="1" dirty="0">
                <a:cs typeface="Times New Roman" panose="02020603050405020304" pitchFamily="18" charset="0"/>
              </a:rPr>
              <a:t>, </a:t>
            </a:r>
            <a:r>
              <a:rPr lang="cs-CZ" sz="1600" b="1" dirty="0" err="1">
                <a:cs typeface="Times New Roman" panose="02020603050405020304" pitchFamily="18" charset="0"/>
              </a:rPr>
              <a:t>Spain</a:t>
            </a:r>
            <a:r>
              <a:rPr lang="cs-CZ" sz="1600" b="1" dirty="0">
                <a:cs typeface="Times New Roman" panose="02020603050405020304" pitchFamily="18" charset="0"/>
              </a:rPr>
              <a:t>, </a:t>
            </a:r>
            <a:r>
              <a:rPr lang="cs-CZ" sz="1600" b="1" dirty="0" err="1">
                <a:cs typeface="Times New Roman" panose="02020603050405020304" pitchFamily="18" charset="0"/>
              </a:rPr>
              <a:t>Slovenia</a:t>
            </a:r>
            <a:endParaRPr lang="cs-CZ" sz="1600" dirty="0"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5FABF7-3BA0-42C6-C851-C38A14848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978" y="1001680"/>
            <a:ext cx="3669484" cy="243863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94DCAF3-9187-4034-EF45-406C7DE37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2978" y="3594390"/>
            <a:ext cx="3705224" cy="247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708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311</Words>
  <Application>Microsoft Office PowerPoint</Application>
  <PresentationFormat>Širokoúhlá obrazovka</PresentationFormat>
  <Paragraphs>40</Paragraphs>
  <Slides>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ERASMUS+ From Havířov to Europe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Homolová Lucie</dc:creator>
  <cp:lastModifiedBy>Homolová Lucie</cp:lastModifiedBy>
  <cp:revision>34</cp:revision>
  <cp:lastPrinted>2024-01-08T08:10:43Z</cp:lastPrinted>
  <dcterms:created xsi:type="dcterms:W3CDTF">2023-12-30T11:25:05Z</dcterms:created>
  <dcterms:modified xsi:type="dcterms:W3CDTF">2024-01-11T20:03:29Z</dcterms:modified>
</cp:coreProperties>
</file>